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70" r:id="rId3"/>
    <p:sldMasterId id="2147483679" r:id="rId4"/>
    <p:sldMasterId id="2147483688" r:id="rId5"/>
    <p:sldMasterId id="2147483697" r:id="rId6"/>
    <p:sldMasterId id="2147483699" r:id="rId7"/>
  </p:sldMasterIdLst>
  <p:notesMasterIdLst>
    <p:notesMasterId r:id="rId52"/>
  </p:notesMasterIdLst>
  <p:sldIdLst>
    <p:sldId id="261" r:id="rId8"/>
    <p:sldId id="325" r:id="rId9"/>
    <p:sldId id="258" r:id="rId10"/>
    <p:sldId id="327" r:id="rId11"/>
    <p:sldId id="333" r:id="rId12"/>
    <p:sldId id="335" r:id="rId13"/>
    <p:sldId id="313" r:id="rId14"/>
    <p:sldId id="315" r:id="rId15"/>
    <p:sldId id="324" r:id="rId16"/>
    <p:sldId id="323" r:id="rId17"/>
    <p:sldId id="317" r:id="rId18"/>
    <p:sldId id="318" r:id="rId19"/>
    <p:sldId id="319" r:id="rId20"/>
    <p:sldId id="331" r:id="rId21"/>
    <p:sldId id="329" r:id="rId22"/>
    <p:sldId id="295" r:id="rId23"/>
    <p:sldId id="330" r:id="rId24"/>
    <p:sldId id="259" r:id="rId25"/>
    <p:sldId id="285" r:id="rId26"/>
    <p:sldId id="284" r:id="rId27"/>
    <p:sldId id="286" r:id="rId28"/>
    <p:sldId id="288" r:id="rId29"/>
    <p:sldId id="287" r:id="rId30"/>
    <p:sldId id="289" r:id="rId31"/>
    <p:sldId id="291" r:id="rId32"/>
    <p:sldId id="292" r:id="rId33"/>
    <p:sldId id="290" r:id="rId34"/>
    <p:sldId id="277" r:id="rId35"/>
    <p:sldId id="280" r:id="rId36"/>
    <p:sldId id="279" r:id="rId37"/>
    <p:sldId id="281" r:id="rId38"/>
    <p:sldId id="283" r:id="rId39"/>
    <p:sldId id="282" r:id="rId40"/>
    <p:sldId id="294" r:id="rId41"/>
    <p:sldId id="267" r:id="rId42"/>
    <p:sldId id="320" r:id="rId43"/>
    <p:sldId id="305" r:id="rId44"/>
    <p:sldId id="306" r:id="rId45"/>
    <p:sldId id="307" r:id="rId46"/>
    <p:sldId id="260" r:id="rId47"/>
    <p:sldId id="273" r:id="rId48"/>
    <p:sldId id="302" r:id="rId49"/>
    <p:sldId id="321" r:id="rId50"/>
    <p:sldId id="322" r:id="rId5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77262" autoAdjust="0"/>
  </p:normalViewPr>
  <p:slideViewPr>
    <p:cSldViewPr snapToGrid="0">
      <p:cViewPr varScale="1">
        <p:scale>
          <a:sx n="70" d="100"/>
          <a:sy n="70" d="100"/>
        </p:scale>
        <p:origin x="1166" y="48"/>
      </p:cViewPr>
      <p:guideLst/>
    </p:cSldViewPr>
  </p:slideViewPr>
  <p:outlineViewPr>
    <p:cViewPr>
      <p:scale>
        <a:sx n="33" d="100"/>
        <a:sy n="33" d="100"/>
      </p:scale>
      <p:origin x="0" y="-9350"/>
    </p:cViewPr>
  </p:outlineViewPr>
  <p:notesTextViewPr>
    <p:cViewPr>
      <p:scale>
        <a:sx n="1" d="1"/>
        <a:sy n="1" d="1"/>
      </p:scale>
      <p:origin x="0" y="0"/>
    </p:cViewPr>
  </p:notesTextViewPr>
  <p:sorterViewPr>
    <p:cViewPr>
      <p:scale>
        <a:sx n="100" d="100"/>
        <a:sy n="100" d="100"/>
      </p:scale>
      <p:origin x="0" y="-6168"/>
    </p:cViewPr>
  </p:sorterViewPr>
  <p:notesViewPr>
    <p:cSldViewPr snapToGrid="0">
      <p:cViewPr varScale="1">
        <p:scale>
          <a:sx n="62" d="100"/>
          <a:sy n="62" d="100"/>
        </p:scale>
        <p:origin x="1661"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925DE85-5E43-4B25-AEF9-D16E61519905}" type="datetimeFigureOut">
              <a:rPr lang="en-US" smtClean="0"/>
              <a:t>4/4/2018</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6AD2B3B-0999-4585-886F-EEC516A3FC12}" type="slidenum">
              <a:rPr lang="en-US" smtClean="0"/>
              <a:t>‹#›</a:t>
            </a:fld>
            <a:endParaRPr lang="en-US"/>
          </a:p>
        </p:txBody>
      </p:sp>
    </p:spTree>
    <p:extLst>
      <p:ext uri="{BB962C8B-B14F-4D97-AF65-F5344CB8AC3E}">
        <p14:creationId xmlns:p14="http://schemas.microsoft.com/office/powerpoint/2010/main" val="120573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morning all and welcome.</a:t>
            </a:r>
            <a:r>
              <a:rPr lang="en-US" baseline="0" dirty="0" smtClean="0"/>
              <a:t> Parvati and I will be presenting on implementing DDI into the Consumer Expenditure </a:t>
            </a:r>
            <a:r>
              <a:rPr lang="en-US" baseline="0" dirty="0" smtClean="0"/>
              <a:t>Surveys</a:t>
            </a:r>
            <a:endParaRPr lang="en-US" dirty="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184440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dirty="0" smtClean="0"/>
              <a:t>Another advantage is having repositories: you can easily retrieve questions and sequences (blocks) of questions from a question bank.</a:t>
            </a:r>
            <a:endParaRPr lang="en-US" dirty="0" smtClean="0"/>
          </a:p>
          <a:p>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10</a:t>
            </a:fld>
            <a:endParaRPr lang="en-US"/>
          </a:p>
        </p:txBody>
      </p:sp>
    </p:spTree>
    <p:extLst>
      <p:ext uri="{BB962C8B-B14F-4D97-AF65-F5344CB8AC3E}">
        <p14:creationId xmlns:p14="http://schemas.microsoft.com/office/powerpoint/2010/main" val="1929656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Ideally</a:t>
            </a:r>
            <a:r>
              <a:rPr lang="en-US" b="1" baseline="0" dirty="0" smtClean="0"/>
              <a:t> we</a:t>
            </a:r>
            <a:r>
              <a:rPr lang="en-US" b="1" dirty="0" smtClean="0"/>
              <a:t> actually want to enter all the information into the software so that it is fully captured in the specifications and xml file. </a:t>
            </a:r>
            <a:r>
              <a:rPr lang="en-US" dirty="0" smtClean="0"/>
              <a:t>In</a:t>
            </a:r>
            <a:r>
              <a:rPr lang="en-US" baseline="0" dirty="0" smtClean="0"/>
              <a:t> the next slide, I’ll show you an example of a grid question in the current Blaise instrument and the limitations we</a:t>
            </a:r>
          </a:p>
          <a:p>
            <a:r>
              <a:rPr lang="en-US" baseline="0" dirty="0" smtClean="0"/>
              <a:t>encountered trying to program it in Colectica.</a:t>
            </a:r>
          </a:p>
          <a:p>
            <a:endParaRPr lang="en-US" baseline="0" dirty="0" smtClean="0"/>
          </a:p>
          <a:p>
            <a:r>
              <a:rPr lang="en-US" baseline="0" dirty="0" smtClean="0"/>
              <a:t>Note: There is no advantage currently for Census since they maintain the instrument specifications. </a:t>
            </a:r>
            <a:endParaRPr lang="en-US" dirty="0"/>
          </a:p>
        </p:txBody>
      </p:sp>
      <p:sp>
        <p:nvSpPr>
          <p:cNvPr id="4" name="Slide Number Placeholder 3"/>
          <p:cNvSpPr>
            <a:spLocks noGrp="1"/>
          </p:cNvSpPr>
          <p:nvPr>
            <p:ph type="sldNum" sz="quarter" idx="10"/>
          </p:nvPr>
        </p:nvSpPr>
        <p:spPr/>
        <p:txBody>
          <a:bodyPr/>
          <a:lstStyle/>
          <a:p>
            <a:fld id="{FAC74F42-17F9-4181-9957-1F3BCDAF5B28}" type="slidenum">
              <a:rPr lang="en-US" smtClean="0"/>
              <a:t>11</a:t>
            </a:fld>
            <a:endParaRPr lang="en-US"/>
          </a:p>
        </p:txBody>
      </p:sp>
    </p:spTree>
    <p:extLst>
      <p:ext uri="{BB962C8B-B14F-4D97-AF65-F5344CB8AC3E}">
        <p14:creationId xmlns:p14="http://schemas.microsoft.com/office/powerpoint/2010/main" val="1798950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a cluster screener</a:t>
            </a:r>
            <a:r>
              <a:rPr lang="en-US" baseline="0" dirty="0" smtClean="0"/>
              <a:t> (a.k.a. grid question or interleafed question) looks like in the Blaise instrument. Sometimes the lists are very long and we use more than 1 screen. The question asks:    Respondent chooses one option e.g. gardening or lawn care services, then they get asked all the follow up questions and then the instrument comes back to the cluster screener to allow respondent to choose the next option (e.g. housekeeping). The responses with follow-up information (description, month, amount etc.) show up in a grid below.</a:t>
            </a:r>
            <a:endParaRPr lang="en-US" dirty="0"/>
          </a:p>
        </p:txBody>
      </p:sp>
      <p:sp>
        <p:nvSpPr>
          <p:cNvPr id="4" name="Slide Number Placeholder 3"/>
          <p:cNvSpPr>
            <a:spLocks noGrp="1"/>
          </p:cNvSpPr>
          <p:nvPr>
            <p:ph type="sldNum" sz="quarter" idx="10"/>
          </p:nvPr>
        </p:nvSpPr>
        <p:spPr/>
        <p:txBody>
          <a:bodyPr/>
          <a:lstStyle/>
          <a:p>
            <a:fld id="{FAC74F42-17F9-4181-9957-1F3BCDAF5B28}" type="slidenum">
              <a:rPr lang="en-US" smtClean="0"/>
              <a:t>12</a:t>
            </a:fld>
            <a:endParaRPr lang="en-US"/>
          </a:p>
        </p:txBody>
      </p:sp>
    </p:spTree>
    <p:extLst>
      <p:ext uri="{BB962C8B-B14F-4D97-AF65-F5344CB8AC3E}">
        <p14:creationId xmlns:p14="http://schemas.microsoft.com/office/powerpoint/2010/main" val="2415008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had to use a multiple choice format to program the cluster screener. </a:t>
            </a:r>
            <a:r>
              <a:rPr lang="en-US" dirty="0" smtClean="0"/>
              <a:t>This is an example</a:t>
            </a:r>
            <a:r>
              <a:rPr lang="en-US" baseline="0" dirty="0" smtClean="0"/>
              <a:t> of  a cluster screener as we programmed it in Colectica Questionnaire. The follow up questions are in a block (sequence), and there is skip logic (display logic) in the green section which tells the program to ask the follow up questions for every response option selected in in the grid question. However, we cannot program the interleafed (grid) question format of response option selection and follow ups. </a:t>
            </a:r>
            <a:r>
              <a:rPr lang="en-US" b="1" baseline="0" dirty="0" smtClean="0"/>
              <a:t>I know that many of these issues are on the roadmap for the Colectica team and we look forward to being able to use enhanced versions of Questionnaire in our questionnaire development efforts.</a:t>
            </a:r>
            <a:endParaRPr lang="en-US" b="1" dirty="0"/>
          </a:p>
        </p:txBody>
      </p:sp>
      <p:sp>
        <p:nvSpPr>
          <p:cNvPr id="4" name="Slide Number Placeholder 3"/>
          <p:cNvSpPr>
            <a:spLocks noGrp="1"/>
          </p:cNvSpPr>
          <p:nvPr>
            <p:ph type="sldNum" sz="quarter" idx="10"/>
          </p:nvPr>
        </p:nvSpPr>
        <p:spPr/>
        <p:txBody>
          <a:bodyPr/>
          <a:lstStyle/>
          <a:p>
            <a:fld id="{FAC74F42-17F9-4181-9957-1F3BCDAF5B28}" type="slidenum">
              <a:rPr lang="en-US" smtClean="0"/>
              <a:t>13</a:t>
            </a:fld>
            <a:endParaRPr lang="en-US"/>
          </a:p>
        </p:txBody>
      </p:sp>
    </p:spTree>
    <p:extLst>
      <p:ext uri="{BB962C8B-B14F-4D97-AF65-F5344CB8AC3E}">
        <p14:creationId xmlns:p14="http://schemas.microsoft.com/office/powerpoint/2010/main" val="1116566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 over to </a:t>
            </a:r>
            <a:r>
              <a:rPr lang="en-US" dirty="0" err="1" smtClean="0"/>
              <a:t>Reggy</a:t>
            </a:r>
            <a:r>
              <a:rPr lang="en-US" dirty="0" smtClean="0"/>
              <a: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14</a:t>
            </a:fld>
            <a:endParaRPr lang="en-US"/>
          </a:p>
        </p:txBody>
      </p:sp>
    </p:spTree>
    <p:extLst>
      <p:ext uri="{BB962C8B-B14F-4D97-AF65-F5344CB8AC3E}">
        <p14:creationId xmlns:p14="http://schemas.microsoft.com/office/powerpoint/2010/main" val="2365366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Parvati. So our</a:t>
            </a:r>
            <a:r>
              <a:rPr lang="en-US" baseline="0" dirty="0" smtClean="0"/>
              <a:t> current metadata system is fragmented </a:t>
            </a:r>
          </a:p>
          <a:p>
            <a:r>
              <a:rPr lang="en-US" baseline="0" dirty="0" smtClean="0"/>
              <a:t>Our metadata is maintained separately by surveys, years, </a:t>
            </a:r>
            <a:r>
              <a:rPr lang="en-US" baseline="0" dirty="0" smtClean="0"/>
              <a:t>and subsystems</a:t>
            </a:r>
          </a:p>
          <a:p>
            <a:endParaRPr lang="en-US" baseline="0" dirty="0" smtClean="0"/>
          </a:p>
          <a:p>
            <a:r>
              <a:rPr lang="en-US" baseline="0" dirty="0" smtClean="0"/>
              <a:t>This amounts to many different folders, file formats, and separate databases.</a:t>
            </a:r>
          </a:p>
          <a:p>
            <a:r>
              <a:rPr lang="en-US" baseline="0" dirty="0" smtClean="0"/>
              <a:t>Our solution is to implement DDI, using Colectica Designer, Repository and Portal to house all of our metadata across time, survey, and subsystem</a:t>
            </a:r>
          </a:p>
          <a:p>
            <a:r>
              <a:rPr lang="en-US" baseline="0" dirty="0" smtClean="0"/>
              <a:t>Onto one web-based portal. We created a prototype, and I will show you how it can help us </a:t>
            </a:r>
            <a:r>
              <a:rPr lang="en-US" baseline="0" dirty="0" smtClean="0"/>
              <a:t>with </a:t>
            </a:r>
            <a:r>
              <a:rPr lang="en-US" baseline="0" dirty="0" smtClean="0"/>
              <a:t>a typical request.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15</a:t>
            </a:fld>
            <a:endParaRPr lang="en-US"/>
          </a:p>
        </p:txBody>
      </p:sp>
    </p:spTree>
    <p:extLst>
      <p:ext uri="{BB962C8B-B14F-4D97-AF65-F5344CB8AC3E}">
        <p14:creationId xmlns:p14="http://schemas.microsoft.com/office/powerpoint/2010/main" val="39889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an EES economist, </a:t>
            </a:r>
            <a:r>
              <a:rPr lang="en-US" dirty="0" smtClean="0"/>
              <a:t>I</a:t>
            </a:r>
            <a:r>
              <a:rPr lang="en-US" baseline="0" dirty="0" smtClean="0"/>
              <a:t> </a:t>
            </a:r>
            <a:r>
              <a:rPr lang="en-US" baseline="0" dirty="0" smtClean="0"/>
              <a:t>will receive a request </a:t>
            </a:r>
            <a:r>
              <a:rPr lang="en-US" baseline="0" dirty="0" smtClean="0"/>
              <a:t>about </a:t>
            </a:r>
            <a:r>
              <a:rPr lang="en-US" baseline="0" dirty="0" smtClean="0"/>
              <a:t>a Universal Classification Code, or a UCC. </a:t>
            </a:r>
            <a:r>
              <a:rPr lang="en-US" baseline="0" dirty="0" smtClean="0"/>
              <a:t>A </a:t>
            </a:r>
            <a:r>
              <a:rPr lang="en-US" baseline="0" dirty="0" smtClean="0"/>
              <a:t>UCC </a:t>
            </a:r>
            <a:r>
              <a:rPr lang="en-US" baseline="0" dirty="0" smtClean="0"/>
              <a:t>is a </a:t>
            </a:r>
            <a:r>
              <a:rPr lang="en-US" baseline="0" dirty="0" smtClean="0"/>
              <a:t>numerical representation </a:t>
            </a:r>
          </a:p>
          <a:p>
            <a:r>
              <a:rPr lang="en-US" baseline="0" dirty="0" smtClean="0"/>
              <a:t>Of grouped expenditures, incomes, or other values…. Like a bucket.</a:t>
            </a:r>
            <a:endParaRPr lang="en-US" dirty="0" smtClean="0"/>
          </a:p>
          <a:p>
            <a:r>
              <a:rPr lang="en-US" baseline="0" dirty="0" smtClean="0"/>
              <a:t>Inquiry requests come from the public, or an internal user, in which </a:t>
            </a:r>
            <a:r>
              <a:rPr lang="en-US" baseline="0" dirty="0" smtClean="0"/>
              <a:t>I </a:t>
            </a:r>
            <a:r>
              <a:rPr lang="en-US" baseline="0" dirty="0" smtClean="0"/>
              <a:t>would need to find out the variables associated with the UCC, the question asked in the survey, and some descriptive </a:t>
            </a:r>
            <a:r>
              <a:rPr lang="en-US" baseline="0" dirty="0" smtClean="0"/>
              <a:t>statistics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16</a:t>
            </a:fld>
            <a:endParaRPr lang="en-US"/>
          </a:p>
        </p:txBody>
      </p:sp>
    </p:spTree>
    <p:extLst>
      <p:ext uri="{BB962C8B-B14F-4D97-AF65-F5344CB8AC3E}">
        <p14:creationId xmlns:p14="http://schemas.microsoft.com/office/powerpoint/2010/main" val="1073036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Currently, I need to go to </a:t>
            </a:r>
            <a:r>
              <a:rPr lang="en-US" baseline="0" dirty="0" smtClean="0"/>
              <a:t>an excel mapping file, a web-based dictionary, a PDF dictionary, the BLS website, and SAS in order to get </a:t>
            </a:r>
            <a:r>
              <a:rPr lang="en-US" baseline="0" dirty="0" smtClean="0"/>
              <a:t>information I need. </a:t>
            </a:r>
          </a:p>
          <a:p>
            <a:r>
              <a:rPr lang="en-US" baseline="0" dirty="0" smtClean="0"/>
              <a:t>I </a:t>
            </a:r>
            <a:r>
              <a:rPr lang="en-US" baseline="0" dirty="0" smtClean="0"/>
              <a:t>will walk you through this. I will then show you how we can do this through one web-based portal, using Colectica and DDI</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17</a:t>
            </a:fld>
            <a:endParaRPr lang="en-US"/>
          </a:p>
        </p:txBody>
      </p:sp>
    </p:spTree>
    <p:extLst>
      <p:ext uri="{BB962C8B-B14F-4D97-AF65-F5344CB8AC3E}">
        <p14:creationId xmlns:p14="http://schemas.microsoft.com/office/powerpoint/2010/main" val="2211467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in</a:t>
            </a:r>
            <a:r>
              <a:rPr lang="en-US" baseline="0" dirty="0" smtClean="0"/>
              <a:t> the excel file, we need to d</a:t>
            </a:r>
            <a:r>
              <a:rPr lang="en-US" dirty="0" smtClean="0"/>
              <a:t>o a search for the UCC number “580311”</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18</a:t>
            </a:fld>
            <a:endParaRPr lang="en-US"/>
          </a:p>
        </p:txBody>
      </p:sp>
    </p:spTree>
    <p:extLst>
      <p:ext uri="{BB962C8B-B14F-4D97-AF65-F5344CB8AC3E}">
        <p14:creationId xmlns:p14="http://schemas.microsoft.com/office/powerpoint/2010/main" val="2960335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mapping file is in pseudocode, so it does not contain the definitions of the variables</a:t>
            </a:r>
            <a:br>
              <a:rPr lang="en-US" baseline="0" dirty="0" smtClean="0"/>
            </a:br>
            <a:endParaRPr lang="en-US" baseline="0" dirty="0" smtClean="0"/>
          </a:p>
          <a:p>
            <a:r>
              <a:rPr lang="en-US" baseline="0" dirty="0" smtClean="0"/>
              <a:t>We need to make note of expenditure variable, and the two conditional, or mapping variables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19</a:t>
            </a:fld>
            <a:endParaRPr lang="en-US"/>
          </a:p>
        </p:txBody>
      </p:sp>
    </p:spTree>
    <p:extLst>
      <p:ext uri="{BB962C8B-B14F-4D97-AF65-F5344CB8AC3E}">
        <p14:creationId xmlns:p14="http://schemas.microsoft.com/office/powerpoint/2010/main" val="1239738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t>
            </a:r>
            <a:r>
              <a:rPr lang="en-US" baseline="0" dirty="0" smtClean="0"/>
              <a:t>Consumer Expenditure Surveys </a:t>
            </a:r>
            <a:r>
              <a:rPr lang="en-US" baseline="0" dirty="0" smtClean="0"/>
              <a:t>is a national survey on household expenditures.</a:t>
            </a:r>
          </a:p>
          <a:p>
            <a:r>
              <a:rPr lang="en-US" baseline="0" dirty="0" smtClean="0"/>
              <a:t>It is sponsored by the Bureau of Labor Statistics, or the BLS, but the data collection is done </a:t>
            </a:r>
            <a:r>
              <a:rPr lang="en-US" baseline="0" dirty="0" smtClean="0"/>
              <a:t>by </a:t>
            </a:r>
            <a:r>
              <a:rPr lang="en-US" baseline="0" dirty="0" smtClean="0"/>
              <a:t>Census.</a:t>
            </a:r>
          </a:p>
          <a:p>
            <a:r>
              <a:rPr lang="en-US" baseline="0" dirty="0" smtClean="0"/>
              <a:t>Its </a:t>
            </a:r>
            <a:r>
              <a:rPr lang="en-US" baseline="0" dirty="0" smtClean="0"/>
              <a:t>comprised of two independent surveys, the Diary Survey, which is weekly, and the Interview Survey which is quarterly.</a:t>
            </a:r>
          </a:p>
          <a:p>
            <a:r>
              <a:rPr lang="en-US" baseline="0" dirty="0" smtClean="0"/>
              <a:t>The data processing at BLS is done across 3 subsystems, which are the Initial Edit system, the Edit and Estimation system, and Microdata and Tables</a:t>
            </a:r>
          </a:p>
          <a:p>
            <a:r>
              <a:rPr lang="en-US" baseline="0" dirty="0" smtClean="0"/>
              <a:t>We produce tabular data on a rolling 4 quarter basis every 6 months,</a:t>
            </a:r>
          </a:p>
          <a:p>
            <a:r>
              <a:rPr lang="en-US" baseline="0" dirty="0" smtClean="0"/>
              <a:t>Our public use microdata is released annually. We submit data to the Consumer Price </a:t>
            </a:r>
            <a:r>
              <a:rPr lang="en-US" baseline="0" dirty="0" smtClean="0"/>
              <a:t>Index </a:t>
            </a:r>
            <a:r>
              <a:rPr lang="en-US" baseline="0" dirty="0" smtClean="0"/>
              <a:t>on a quarterly basis.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a:t>
            </a:fld>
            <a:endParaRPr lang="en-US"/>
          </a:p>
        </p:txBody>
      </p:sp>
    </p:spTree>
    <p:extLst>
      <p:ext uri="{BB962C8B-B14F-4D97-AF65-F5344CB8AC3E}">
        <p14:creationId xmlns:p14="http://schemas.microsoft.com/office/powerpoint/2010/main" val="20557777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Secondly,</a:t>
            </a:r>
            <a:r>
              <a:rPr lang="en-US" baseline="0" dirty="0" smtClean="0"/>
              <a:t> we w</a:t>
            </a:r>
            <a:r>
              <a:rPr lang="en-US" dirty="0" smtClean="0"/>
              <a:t>ill use</a:t>
            </a:r>
            <a:r>
              <a:rPr lang="en-US" baseline="0" dirty="0" smtClean="0"/>
              <a:t> this dictionary to look up the definitions of the variables </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20</a:t>
            </a:fld>
            <a:endParaRPr lang="en-US"/>
          </a:p>
        </p:txBody>
      </p:sp>
    </p:spTree>
    <p:extLst>
      <p:ext uri="{BB962C8B-B14F-4D97-AF65-F5344CB8AC3E}">
        <p14:creationId xmlns:p14="http://schemas.microsoft.com/office/powerpoint/2010/main" val="2873246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a:t>
            </a:r>
            <a:r>
              <a:rPr lang="en-US" dirty="0" smtClean="0"/>
              <a:t>expense </a:t>
            </a:r>
            <a:r>
              <a:rPr lang="en-US" dirty="0" smtClean="0"/>
              <a:t>variable, which is health insurance payments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21</a:t>
            </a:fld>
            <a:endParaRPr lang="en-US"/>
          </a:p>
        </p:txBody>
      </p:sp>
    </p:spTree>
    <p:extLst>
      <p:ext uri="{BB962C8B-B14F-4D97-AF65-F5344CB8AC3E}">
        <p14:creationId xmlns:p14="http://schemas.microsoft.com/office/powerpoint/2010/main" val="294725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its</a:t>
            </a:r>
            <a:r>
              <a:rPr lang="en-US" baseline="0" dirty="0" smtClean="0"/>
              <a:t> two conditional variables,…. Here which is the insurance type</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22</a:t>
            </a:fld>
            <a:endParaRPr lang="en-US"/>
          </a:p>
        </p:txBody>
      </p:sp>
    </p:spTree>
    <p:extLst>
      <p:ext uri="{BB962C8B-B14F-4D97-AF65-F5344CB8AC3E}">
        <p14:creationId xmlns:p14="http://schemas.microsoft.com/office/powerpoint/2010/main" val="4248774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 </a:t>
            </a:r>
            <a:r>
              <a:rPr lang="en-US" dirty="0" smtClean="0"/>
              <a:t>is yes</a:t>
            </a:r>
            <a:r>
              <a:rPr lang="en-US" baseline="0" dirty="0" smtClean="0"/>
              <a:t> or no for Blue </a:t>
            </a:r>
            <a:r>
              <a:rPr lang="en-US" baseline="0" dirty="0" smtClean="0"/>
              <a:t>Cross/Blue Shield</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23</a:t>
            </a:fld>
            <a:endParaRPr lang="en-US"/>
          </a:p>
        </p:txBody>
      </p:sp>
    </p:spTree>
    <p:extLst>
      <p:ext uri="{BB962C8B-B14F-4D97-AF65-F5344CB8AC3E}">
        <p14:creationId xmlns:p14="http://schemas.microsoft.com/office/powerpoint/2010/main" val="2265670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third step, we search this PDF Microdata Data dictionary to make sure the variables, questions, and codes are the same as Production and Control. </a:t>
            </a:r>
            <a:endParaRPr lang="en-US" baseline="0" dirty="0" smtClean="0"/>
          </a:p>
          <a:p>
            <a:r>
              <a:rPr lang="en-US" baseline="0" dirty="0" smtClean="0"/>
              <a:t>Sometimes</a:t>
            </a:r>
            <a:r>
              <a:rPr lang="en-US" baseline="0" dirty="0" smtClean="0"/>
              <a:t>, they are different… Once we make note of that…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24</a:t>
            </a:fld>
            <a:endParaRPr lang="en-US"/>
          </a:p>
        </p:txBody>
      </p:sp>
    </p:spTree>
    <p:extLst>
      <p:ext uri="{BB962C8B-B14F-4D97-AF65-F5344CB8AC3E}">
        <p14:creationId xmlns:p14="http://schemas.microsoft.com/office/powerpoint/2010/main" val="67808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to get the microdata</a:t>
            </a:r>
            <a:r>
              <a:rPr lang="en-US" baseline="0" dirty="0" smtClean="0"/>
              <a:t> datasets in order to get descriptive statistics on the particular variable associated with the UCC </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25</a:t>
            </a:fld>
            <a:endParaRPr lang="en-US"/>
          </a:p>
        </p:txBody>
      </p:sp>
    </p:spTree>
    <p:extLst>
      <p:ext uri="{BB962C8B-B14F-4D97-AF65-F5344CB8AC3E}">
        <p14:creationId xmlns:p14="http://schemas.microsoft.com/office/powerpoint/2010/main" val="750421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grab the dataset…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26</a:t>
            </a:fld>
            <a:endParaRPr lang="en-US"/>
          </a:p>
        </p:txBody>
      </p:sp>
    </p:spTree>
    <p:extLst>
      <p:ext uri="{BB962C8B-B14F-4D97-AF65-F5344CB8AC3E}">
        <p14:creationId xmlns:p14="http://schemas.microsoft.com/office/powerpoint/2010/main" val="1301567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Lastly, we import into SAS, and get</a:t>
            </a:r>
            <a:r>
              <a:rPr lang="en-US" baseline="0" dirty="0" smtClean="0"/>
              <a:t> the summary statistics…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27</a:t>
            </a:fld>
            <a:endParaRPr lang="en-US"/>
          </a:p>
        </p:txBody>
      </p:sp>
    </p:spTree>
    <p:extLst>
      <p:ext uri="{BB962C8B-B14F-4D97-AF65-F5344CB8AC3E}">
        <p14:creationId xmlns:p14="http://schemas.microsoft.com/office/powerpoint/2010/main" val="21508289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2060"/>
                </a:solidFill>
                <a:latin typeface="Calibri" panose="020F0502020204030204" pitchFamily="34" charset="0"/>
                <a:ea typeface="Calibri" panose="020F0502020204030204" pitchFamily="34" charset="0"/>
                <a:cs typeface="Calibri" panose="020F0502020204030204" pitchFamily="34" charset="0"/>
              </a:rPr>
              <a:t>Now, I will show you how this can </a:t>
            </a:r>
            <a:r>
              <a:rPr lang="en-US" dirty="0" smtClean="0">
                <a:solidFill>
                  <a:srgbClr val="002060"/>
                </a:solidFill>
                <a:latin typeface="Calibri" panose="020F0502020204030204" pitchFamily="34" charset="0"/>
                <a:ea typeface="Calibri" panose="020F0502020204030204" pitchFamily="34" charset="0"/>
                <a:cs typeface="Calibri" panose="020F0502020204030204" pitchFamily="34" charset="0"/>
              </a:rPr>
              <a:t>be done </a:t>
            </a:r>
            <a:r>
              <a:rPr lang="en-US" dirty="0">
                <a:solidFill>
                  <a:srgbClr val="002060"/>
                </a:solidFill>
                <a:latin typeface="Calibri" panose="020F0502020204030204" pitchFamily="34" charset="0"/>
                <a:ea typeface="Calibri" panose="020F0502020204030204" pitchFamily="34" charset="0"/>
                <a:cs typeface="Calibri" panose="020F0502020204030204" pitchFamily="34" charset="0"/>
              </a:rPr>
              <a:t>much easier through Colectica. </a:t>
            </a:r>
            <a:endParaRPr lang="en-US" dirty="0" smtClean="0">
              <a:solidFill>
                <a:srgbClr val="002060"/>
              </a:solidFill>
              <a:latin typeface="Calibri" panose="020F0502020204030204" pitchFamily="34" charset="0"/>
              <a:ea typeface="Calibri" panose="020F0502020204030204" pitchFamily="34" charset="0"/>
              <a:cs typeface="Calibri" panose="020F0502020204030204" pitchFamily="34" charset="0"/>
            </a:endParaRPr>
          </a:p>
          <a:p>
            <a:r>
              <a:rPr lang="en-US" dirty="0" smtClean="0">
                <a:solidFill>
                  <a:srgbClr val="002060"/>
                </a:solidFill>
                <a:latin typeface="Calibri" panose="020F0502020204030204" pitchFamily="34" charset="0"/>
                <a:ea typeface="Calibri" panose="020F0502020204030204" pitchFamily="34" charset="0"/>
                <a:cs typeface="Calibri" panose="020F0502020204030204" pitchFamily="34" charset="0"/>
              </a:rPr>
              <a:t>This is the </a:t>
            </a:r>
            <a:r>
              <a:rPr lang="en-US" dirty="0">
                <a:solidFill>
                  <a:srgbClr val="002060"/>
                </a:solidFill>
                <a:latin typeface="Calibri" panose="020F0502020204030204" pitchFamily="34" charset="0"/>
                <a:ea typeface="Calibri" panose="020F0502020204030204" pitchFamily="34" charset="0"/>
                <a:cs typeface="Calibri" panose="020F0502020204030204" pitchFamily="34" charset="0"/>
              </a:rPr>
              <a:t>prototype’s Home Page.</a:t>
            </a:r>
          </a:p>
          <a:p>
            <a:r>
              <a:rPr lang="en-US" dirty="0">
                <a:solidFill>
                  <a:srgbClr val="002060"/>
                </a:solidFill>
                <a:latin typeface="Calibri" panose="020F0502020204030204" pitchFamily="34" charset="0"/>
                <a:ea typeface="Calibri" panose="020F0502020204030204" pitchFamily="34" charset="0"/>
                <a:cs typeface="Calibri" panose="020F0502020204030204" pitchFamily="34" charset="0"/>
              </a:rPr>
              <a:t>It has a quick link for the UCC codes. Click ‘2013 UCC Codes’</a:t>
            </a:r>
            <a:endParaRPr lang="en-US" b="0" dirty="0"/>
          </a:p>
        </p:txBody>
      </p:sp>
      <p:sp>
        <p:nvSpPr>
          <p:cNvPr id="4" name="Slide Number Placeholder 3"/>
          <p:cNvSpPr>
            <a:spLocks noGrp="1"/>
          </p:cNvSpPr>
          <p:nvPr>
            <p:ph type="sldNum" sz="quarter" idx="10"/>
          </p:nvPr>
        </p:nvSpPr>
        <p:spPr/>
        <p:txBody>
          <a:bodyPr/>
          <a:lstStyle/>
          <a:p>
            <a:fld id="{96AD2B3B-0999-4585-886F-EEC516A3FC12}" type="slidenum">
              <a:rPr lang="en-US" smtClean="0"/>
              <a:t>28</a:t>
            </a:fld>
            <a:endParaRPr lang="en-US"/>
          </a:p>
        </p:txBody>
      </p:sp>
    </p:spTree>
    <p:extLst>
      <p:ext uri="{BB962C8B-B14F-4D97-AF65-F5344CB8AC3E}">
        <p14:creationId xmlns:p14="http://schemas.microsoft.com/office/powerpoint/2010/main" val="1818425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find the UCC in question, “580311” which HMO (not Blue</a:t>
            </a:r>
            <a:r>
              <a:rPr lang="en-US" baseline="0" dirty="0" smtClean="0"/>
              <a:t> Cross Blue Shield)</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29</a:t>
            </a:fld>
            <a:endParaRPr lang="en-US"/>
          </a:p>
        </p:txBody>
      </p:sp>
    </p:spTree>
    <p:extLst>
      <p:ext uri="{BB962C8B-B14F-4D97-AF65-F5344CB8AC3E}">
        <p14:creationId xmlns:p14="http://schemas.microsoft.com/office/powerpoint/2010/main" val="1600703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Consumer Expenditure Surveys have a high level of complexity, from questionnaire to dissemination.</a:t>
            </a:r>
          </a:p>
          <a:p>
            <a:r>
              <a:rPr lang="en-US" dirty="0" smtClean="0"/>
              <a:t>Here is the</a:t>
            </a:r>
            <a:r>
              <a:rPr lang="en-US" baseline="0" dirty="0" smtClean="0"/>
              <a:t> </a:t>
            </a:r>
            <a:r>
              <a:rPr lang="en-US" baseline="0" dirty="0" smtClean="0"/>
              <a:t>p</a:t>
            </a:r>
            <a:r>
              <a:rPr lang="en-US" dirty="0" smtClean="0"/>
              <a:t>rocess flow has been arranged into different phases, or </a:t>
            </a:r>
            <a:r>
              <a:rPr lang="en-US" dirty="0" smtClean="0"/>
              <a:t>subsystems</a:t>
            </a:r>
            <a:r>
              <a:rPr lang="en-US" baseline="0" dirty="0" smtClean="0"/>
              <a:t>.</a:t>
            </a:r>
            <a:endParaRPr lang="en-US" dirty="0" smtClean="0"/>
          </a:p>
          <a:p>
            <a:r>
              <a:rPr lang="en-US" baseline="0" dirty="0" smtClean="0"/>
              <a:t>Just want you to get a visual representation of the complexity…</a:t>
            </a:r>
            <a:endParaRPr lang="en-US" dirty="0" smtClean="0"/>
          </a:p>
          <a:p>
            <a:endParaRPr lang="en-US" dirty="0"/>
          </a:p>
        </p:txBody>
      </p:sp>
      <p:sp>
        <p:nvSpPr>
          <p:cNvPr id="4" name="Slide Number Placeholder 3"/>
          <p:cNvSpPr>
            <a:spLocks noGrp="1"/>
          </p:cNvSpPr>
          <p:nvPr>
            <p:ph type="sldNum" sz="quarter" idx="10"/>
          </p:nvPr>
        </p:nvSpPr>
        <p:spPr/>
        <p:txBody>
          <a:bodyPr/>
          <a:lstStyle/>
          <a:p>
            <a:fld id="{9FE0455E-3854-48F6-9F7B-1BF97242D23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246423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a:t>
            </a:r>
            <a:r>
              <a:rPr lang="en-US" dirty="0" smtClean="0"/>
              <a:t>ith two</a:t>
            </a:r>
            <a:r>
              <a:rPr lang="en-US" baseline="0" dirty="0" smtClean="0"/>
              <a:t> clicks, a user is able to find the </a:t>
            </a:r>
          </a:p>
          <a:p>
            <a:pPr marL="232943" indent="-232943">
              <a:buAutoNum type="arabicPeriod"/>
            </a:pPr>
            <a:r>
              <a:rPr lang="en-US" baseline="0" dirty="0" smtClean="0"/>
              <a:t>title of the Universal Classification Code </a:t>
            </a:r>
          </a:p>
          <a:p>
            <a:pPr marL="232943" indent="-232943">
              <a:buAutoNum type="arabicPeriod"/>
            </a:pPr>
            <a:r>
              <a:rPr lang="en-US" baseline="0" dirty="0" smtClean="0"/>
              <a:t>the conditional variables that dictate how it is mapped </a:t>
            </a:r>
          </a:p>
          <a:p>
            <a:pPr marL="232943" indent="-232943">
              <a:buAutoNum type="arabicPeriod"/>
            </a:pPr>
            <a:r>
              <a:rPr lang="en-US" baseline="0" dirty="0" smtClean="0"/>
              <a:t>the expenditure variable associated with the </a:t>
            </a:r>
            <a:r>
              <a:rPr lang="en-US" baseline="0" dirty="0" smtClean="0"/>
              <a:t>UCC and </a:t>
            </a:r>
            <a:endParaRPr lang="en-US" baseline="0" dirty="0" smtClean="0"/>
          </a:p>
          <a:p>
            <a:pPr marL="232943" indent="-232943">
              <a:buAutoNum type="arabicPeriod"/>
            </a:pPr>
            <a:r>
              <a:rPr lang="en-US" baseline="0" dirty="0" smtClean="0"/>
              <a:t>where it is asked in the survey</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30</a:t>
            </a:fld>
            <a:endParaRPr lang="en-US"/>
          </a:p>
        </p:txBody>
      </p:sp>
    </p:spTree>
    <p:extLst>
      <p:ext uri="{BB962C8B-B14F-4D97-AF65-F5344CB8AC3E}">
        <p14:creationId xmlns:p14="http://schemas.microsoft.com/office/powerpoint/2010/main" val="4279598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few more clicks,</a:t>
            </a:r>
            <a:r>
              <a:rPr lang="en-US" baseline="0" dirty="0" smtClean="0"/>
              <a:t> give </a:t>
            </a:r>
            <a:r>
              <a:rPr lang="en-US" baseline="0" dirty="0" smtClean="0"/>
              <a:t>us</a:t>
            </a:r>
            <a:r>
              <a:rPr lang="en-US" dirty="0" smtClean="0"/>
              <a:t> bonus info,</a:t>
            </a:r>
            <a:r>
              <a:rPr lang="en-US" baseline="0" dirty="0" smtClean="0"/>
              <a:t> where </a:t>
            </a:r>
            <a:r>
              <a:rPr lang="en-US" baseline="0" dirty="0" smtClean="0"/>
              <a:t>we can get</a:t>
            </a:r>
          </a:p>
          <a:p>
            <a:pPr marL="232943" indent="-232943">
              <a:buAutoNum type="arabicPeriod"/>
            </a:pPr>
            <a:r>
              <a:rPr lang="en-US" baseline="0" dirty="0" smtClean="0"/>
              <a:t>average amounts </a:t>
            </a:r>
          </a:p>
          <a:p>
            <a:pPr marL="232943" indent="-232943">
              <a:buAutoNum type="arabicPeriod"/>
            </a:pPr>
            <a:r>
              <a:rPr lang="en-US" baseline="0" dirty="0" smtClean="0"/>
              <a:t>distribution values of the variable </a:t>
            </a:r>
          </a:p>
          <a:p>
            <a:pPr marL="232943" indent="-232943">
              <a:buAutoNum type="arabicPeriod"/>
            </a:pPr>
            <a:r>
              <a:rPr lang="en-US" baseline="0" dirty="0" smtClean="0"/>
              <a:t>and identify any outliers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31</a:t>
            </a:fld>
            <a:endParaRPr lang="en-US"/>
          </a:p>
        </p:txBody>
      </p:sp>
    </p:spTree>
    <p:extLst>
      <p:ext uri="{BB962C8B-B14F-4D97-AF65-F5344CB8AC3E}">
        <p14:creationId xmlns:p14="http://schemas.microsoft.com/office/powerpoint/2010/main" val="3559631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Clicking further, we are able to see descriptive data compared to the</a:t>
            </a:r>
            <a:r>
              <a:rPr lang="en-US" baseline="0" dirty="0" smtClean="0"/>
              <a:t> previous year… Satisfying our time dimension.</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32</a:t>
            </a:fld>
            <a:endParaRPr lang="en-US"/>
          </a:p>
        </p:txBody>
      </p:sp>
    </p:spTree>
    <p:extLst>
      <p:ext uri="{BB962C8B-B14F-4D97-AF65-F5344CB8AC3E}">
        <p14:creationId xmlns:p14="http://schemas.microsoft.com/office/powerpoint/2010/main" val="2773094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 we are able to see the quarterly data from a different subsystem</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33</a:t>
            </a:fld>
            <a:endParaRPr lang="en-US"/>
          </a:p>
        </p:txBody>
      </p:sp>
    </p:spTree>
    <p:extLst>
      <p:ext uri="{BB962C8B-B14F-4D97-AF65-F5344CB8AC3E}">
        <p14:creationId xmlns:p14="http://schemas.microsoft.com/office/powerpoint/2010/main" val="41692389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Thus,</a:t>
            </a:r>
            <a:r>
              <a:rPr lang="en-US" baseline="0" dirty="0" smtClean="0"/>
              <a:t> using </a:t>
            </a:r>
            <a:r>
              <a:rPr lang="en-US" baseline="0" dirty="0" smtClean="0"/>
              <a:t>DDI through Colectica </a:t>
            </a:r>
            <a:r>
              <a:rPr lang="en-US" baseline="0" dirty="0" smtClean="0"/>
              <a:t>helped us to</a:t>
            </a:r>
          </a:p>
          <a:p>
            <a:pPr defTabSz="931774">
              <a:defRPr/>
            </a:pPr>
            <a:r>
              <a:rPr lang="en-US" baseline="0" dirty="0" smtClean="0"/>
              <a:t>Reduce the amount </a:t>
            </a:r>
            <a:r>
              <a:rPr lang="en-US" baseline="0" dirty="0" smtClean="0"/>
              <a:t>of </a:t>
            </a:r>
            <a:r>
              <a:rPr lang="en-US" baseline="0" dirty="0" smtClean="0"/>
              <a:t>files needed for a request…</a:t>
            </a:r>
          </a:p>
          <a:p>
            <a:pPr defTabSz="931774">
              <a:defRPr/>
            </a:pPr>
            <a:r>
              <a:rPr lang="en-US" baseline="0" dirty="0" smtClean="0"/>
              <a:t>Saved time, and emotional energy trying to find things…</a:t>
            </a:r>
          </a:p>
          <a:p>
            <a:pPr defTabSz="931774">
              <a:defRPr/>
            </a:pPr>
            <a:r>
              <a:rPr lang="en-US" baseline="0" dirty="0" smtClean="0"/>
              <a:t>Put all the metadata at our fingertips</a:t>
            </a:r>
            <a:r>
              <a:rPr lang="en-US" baseline="0" dirty="0" smtClean="0"/>
              <a:t>… and</a:t>
            </a:r>
            <a:endParaRPr lang="en-US" baseline="0" dirty="0" smtClean="0"/>
          </a:p>
          <a:p>
            <a:pPr defTabSz="931774">
              <a:defRPr/>
            </a:pPr>
            <a:r>
              <a:rPr lang="en-US" baseline="0" dirty="0" smtClean="0"/>
              <a:t>Facilitated easy access to summary statistics…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34</a:t>
            </a:fld>
            <a:endParaRPr lang="en-US"/>
          </a:p>
        </p:txBody>
      </p:sp>
    </p:spTree>
    <p:extLst>
      <p:ext uri="{BB962C8B-B14F-4D97-AF65-F5344CB8AC3E}">
        <p14:creationId xmlns:p14="http://schemas.microsoft.com/office/powerpoint/2010/main" val="12485582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Feel free to contact</a:t>
            </a:r>
            <a:r>
              <a:rPr lang="en-US" baseline="0" dirty="0" smtClean="0"/>
              <a:t> my self or Parvati, and I would like to take this time to thank the CE DDI team here at BLS for their hard work.</a:t>
            </a:r>
          </a:p>
          <a:p>
            <a:r>
              <a:rPr lang="en-US" baseline="0" dirty="0" smtClean="0"/>
              <a:t>Questions???</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35</a:t>
            </a:fld>
            <a:endParaRPr lang="en-US"/>
          </a:p>
        </p:txBody>
      </p:sp>
    </p:spTree>
    <p:extLst>
      <p:ext uri="{BB962C8B-B14F-4D97-AF65-F5344CB8AC3E}">
        <p14:creationId xmlns:p14="http://schemas.microsoft.com/office/powerpoint/2010/main" val="35848812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baseline="0" dirty="0" smtClean="0"/>
          </a:p>
          <a:p>
            <a:pPr defTabSz="931774">
              <a:defRPr/>
            </a:pPr>
            <a:endParaRPr lang="en-US" baseline="0" dirty="0" smtClean="0"/>
          </a:p>
          <a:p>
            <a:pPr defTabSz="931774">
              <a:defRPr/>
            </a:pPr>
            <a:r>
              <a:rPr lang="en-US" baseline="0" dirty="0" smtClean="0"/>
              <a:t>As you all recall, Colectica Designer helped us develop this structure…</a:t>
            </a:r>
          </a:p>
          <a:p>
            <a:pPr defTabSz="931774">
              <a:defRPr/>
            </a:pPr>
            <a:endParaRPr lang="en-US" dirty="0" smtClean="0"/>
          </a:p>
          <a:p>
            <a:pPr defTabSz="931774">
              <a:defRPr/>
            </a:pPr>
            <a:r>
              <a:rPr lang="en-US" b="1" dirty="0" smtClean="0"/>
              <a:t>Conceptual</a:t>
            </a:r>
            <a:r>
              <a:rPr lang="en-US" b="0" baseline="0" dirty="0" smtClean="0"/>
              <a:t> variable is what we want to measure/ what we want to collect data on/ the concept</a:t>
            </a:r>
          </a:p>
          <a:p>
            <a:r>
              <a:rPr lang="en-US" b="1" dirty="0" smtClean="0"/>
              <a:t>Represented</a:t>
            </a:r>
            <a:r>
              <a:rPr lang="en-US" dirty="0" smtClean="0"/>
              <a:t> variable establishes the link for variables across time and subsystem…. Will only</a:t>
            </a:r>
            <a:r>
              <a:rPr lang="en-US" baseline="0" dirty="0" smtClean="0"/>
              <a:t> be created when there is a change in the variable attribute</a:t>
            </a:r>
            <a:endParaRPr lang="en-US" dirty="0" smtClean="0"/>
          </a:p>
          <a:p>
            <a:r>
              <a:rPr lang="en-US" b="1" dirty="0" smtClean="0"/>
              <a:t>Instance variable </a:t>
            </a:r>
            <a:r>
              <a:rPr lang="en-US" b="0" dirty="0" smtClean="0"/>
              <a:t>is</a:t>
            </a:r>
            <a:r>
              <a:rPr lang="en-US" b="0" baseline="0" dirty="0" smtClean="0"/>
              <a:t> where the actual values of the collected variable at different points in time or subsystem</a:t>
            </a:r>
          </a:p>
          <a:p>
            <a:r>
              <a:rPr lang="en-US" b="0" baseline="0" dirty="0" smtClean="0"/>
              <a:t>These 3 objects are the fundamentals of how we recognize change across subsystem and time</a:t>
            </a:r>
            <a:endParaRPr lang="en-US" baseline="0" dirty="0" smtClean="0"/>
          </a:p>
          <a:p>
            <a:endParaRPr lang="en-US" baseline="0" dirty="0"/>
          </a:p>
          <a:p>
            <a:r>
              <a:rPr lang="en-US" baseline="0" dirty="0" smtClean="0"/>
              <a:t>-----------------------------------------------------------------------------------------</a:t>
            </a:r>
          </a:p>
          <a:p>
            <a:r>
              <a:rPr lang="en-US" b="1" dirty="0"/>
              <a:t>Code List </a:t>
            </a:r>
            <a:r>
              <a:rPr lang="en-US" dirty="0"/>
              <a:t>is a list of categories, each with an assigned value </a:t>
            </a:r>
          </a:p>
          <a:p>
            <a:r>
              <a:rPr lang="en-US" b="1" dirty="0"/>
              <a:t>Category</a:t>
            </a:r>
            <a:r>
              <a:rPr lang="en-US" dirty="0"/>
              <a:t> is an individual item in a code list</a:t>
            </a:r>
          </a:p>
          <a:p>
            <a:r>
              <a:rPr lang="en-US" dirty="0" smtClean="0"/>
              <a:t>Based on DDI, Colectica helped us</a:t>
            </a:r>
            <a:r>
              <a:rPr lang="en-US" baseline="0" dirty="0" smtClean="0"/>
              <a:t> to come up with a metadata design. </a:t>
            </a:r>
            <a:r>
              <a:rPr lang="en-US" dirty="0" smtClean="0"/>
              <a:t>Here is our proposed design:</a:t>
            </a:r>
          </a:p>
          <a:p>
            <a:r>
              <a:rPr lang="en-US" b="0" dirty="0" smtClean="0"/>
              <a:t>It</a:t>
            </a:r>
            <a:r>
              <a:rPr lang="en-US" b="0" baseline="0" dirty="0" smtClean="0"/>
              <a:t> starts with a project, then </a:t>
            </a:r>
            <a:r>
              <a:rPr lang="en-US" b="1" dirty="0" smtClean="0"/>
              <a:t>Series</a:t>
            </a:r>
            <a:r>
              <a:rPr lang="en-US" dirty="0" smtClean="0"/>
              <a:t> is the particular survey</a:t>
            </a:r>
            <a:r>
              <a:rPr lang="en-US" baseline="0" dirty="0" smtClean="0"/>
              <a:t> type, i.e. interview or diary</a:t>
            </a:r>
            <a:endParaRPr lang="en-US" dirty="0" smtClean="0"/>
          </a:p>
          <a:p>
            <a:r>
              <a:rPr lang="en-US" b="1" dirty="0" smtClean="0"/>
              <a:t>Studies</a:t>
            </a:r>
            <a:r>
              <a:rPr lang="en-US" dirty="0" smtClean="0"/>
              <a:t> are the years within those surveys.</a:t>
            </a:r>
          </a:p>
          <a:p>
            <a:r>
              <a:rPr lang="en-US" b="1" dirty="0" smtClean="0"/>
              <a:t>Metadata Packages </a:t>
            </a:r>
            <a:r>
              <a:rPr lang="en-US" dirty="0" smtClean="0"/>
              <a:t>- </a:t>
            </a:r>
            <a:r>
              <a:rPr lang="en-US" dirty="0"/>
              <a:t>A collection of various kinds of metadata items</a:t>
            </a:r>
          </a:p>
          <a:p>
            <a:pPr defTabSz="931774">
              <a:defRPr/>
            </a:pPr>
            <a:r>
              <a:rPr lang="en-US" b="1" dirty="0" smtClean="0"/>
              <a:t>Global list - </a:t>
            </a:r>
            <a:r>
              <a:rPr lang="en-US" dirty="0" smtClean="0"/>
              <a:t>catalogs all of the universe of response options, which we will only add to (we will never delete from)</a:t>
            </a:r>
          </a:p>
          <a:p>
            <a:endParaRPr lang="en-US" baseline="0" dirty="0" smtClean="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5443423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solidFill>
                  <a:prstClr val="black"/>
                </a:solidFill>
              </a:rPr>
              <a:t>As you all recall, Colectica Designer helped us develop this structure…</a:t>
            </a:r>
          </a:p>
          <a:p>
            <a:pPr defTabSz="931774">
              <a:defRPr/>
            </a:pPr>
            <a:endParaRPr lang="en-US" dirty="0">
              <a:solidFill>
                <a:prstClr val="black"/>
              </a:solidFill>
            </a:endParaRPr>
          </a:p>
          <a:p>
            <a:pPr defTabSz="931774">
              <a:defRPr/>
            </a:pPr>
            <a:r>
              <a:rPr lang="en-US" b="1" dirty="0">
                <a:solidFill>
                  <a:prstClr val="black"/>
                </a:solidFill>
              </a:rPr>
              <a:t>Conceptual</a:t>
            </a:r>
            <a:r>
              <a:rPr lang="en-US" dirty="0">
                <a:solidFill>
                  <a:prstClr val="black"/>
                </a:solidFill>
              </a:rPr>
              <a:t> variable is what we want to measure/ what we want to collect data on/ the concept</a:t>
            </a:r>
          </a:p>
          <a:p>
            <a:pPr defTabSz="931774">
              <a:defRPr/>
            </a:pPr>
            <a:r>
              <a:rPr lang="en-US" b="1" dirty="0">
                <a:solidFill>
                  <a:prstClr val="black"/>
                </a:solidFill>
              </a:rPr>
              <a:t>Represented</a:t>
            </a:r>
            <a:r>
              <a:rPr lang="en-US" dirty="0">
                <a:solidFill>
                  <a:prstClr val="black"/>
                </a:solidFill>
              </a:rPr>
              <a:t> variable establishes the link for variables across time and subsystem…. Will only be created when there is a change in the variable attribute</a:t>
            </a:r>
          </a:p>
          <a:p>
            <a:pPr defTabSz="931774">
              <a:defRPr/>
            </a:pPr>
            <a:r>
              <a:rPr lang="en-US" b="1" dirty="0">
                <a:solidFill>
                  <a:prstClr val="black"/>
                </a:solidFill>
              </a:rPr>
              <a:t>Instance variable </a:t>
            </a:r>
            <a:r>
              <a:rPr lang="en-US" dirty="0">
                <a:solidFill>
                  <a:prstClr val="black"/>
                </a:solidFill>
              </a:rPr>
              <a:t>is where the actual values of the collected variable at different points in time or subsystem</a:t>
            </a:r>
          </a:p>
          <a:p>
            <a:pPr defTabSz="931774">
              <a:defRPr/>
            </a:pPr>
            <a:r>
              <a:rPr lang="en-US" dirty="0">
                <a:solidFill>
                  <a:prstClr val="black"/>
                </a:solidFill>
              </a:rPr>
              <a:t>These 3 objects are the fundamentals of how we recognize change across subsystem and time</a:t>
            </a:r>
          </a:p>
          <a:p>
            <a:pPr defTabSz="931774">
              <a:defRPr/>
            </a:pPr>
            <a:endParaRPr lang="en-US" dirty="0">
              <a:solidFill>
                <a:prstClr val="black"/>
              </a:solidFill>
            </a:endParaRPr>
          </a:p>
          <a:p>
            <a:pPr defTabSz="931774">
              <a:defRPr/>
            </a:pPr>
            <a:r>
              <a:rPr lang="en-US" dirty="0">
                <a:solidFill>
                  <a:prstClr val="black"/>
                </a:solidFill>
              </a:rPr>
              <a:t>-----------------------------------------------------------------------------------------</a:t>
            </a:r>
          </a:p>
          <a:p>
            <a:pPr defTabSz="931774">
              <a:defRPr/>
            </a:pPr>
            <a:r>
              <a:rPr lang="en-US" b="1" dirty="0">
                <a:solidFill>
                  <a:prstClr val="black"/>
                </a:solidFill>
              </a:rPr>
              <a:t>Code List </a:t>
            </a:r>
            <a:r>
              <a:rPr lang="en-US" dirty="0">
                <a:solidFill>
                  <a:prstClr val="black"/>
                </a:solidFill>
              </a:rPr>
              <a:t>is a list of categories, each with an assigned value </a:t>
            </a:r>
          </a:p>
          <a:p>
            <a:pPr defTabSz="931774">
              <a:defRPr/>
            </a:pPr>
            <a:r>
              <a:rPr lang="en-US" b="1" dirty="0">
                <a:solidFill>
                  <a:prstClr val="black"/>
                </a:solidFill>
              </a:rPr>
              <a:t>Category</a:t>
            </a:r>
            <a:r>
              <a:rPr lang="en-US" dirty="0">
                <a:solidFill>
                  <a:prstClr val="black"/>
                </a:solidFill>
              </a:rPr>
              <a:t> is an individual item in a code list</a:t>
            </a:r>
          </a:p>
          <a:p>
            <a:pPr defTabSz="931774">
              <a:defRPr/>
            </a:pPr>
            <a:r>
              <a:rPr lang="en-US" dirty="0">
                <a:solidFill>
                  <a:prstClr val="black"/>
                </a:solidFill>
              </a:rPr>
              <a:t>Based on DDI, Colectica helped us to come up with a metadata design. Here is our proposed design:</a:t>
            </a:r>
          </a:p>
          <a:p>
            <a:pPr defTabSz="931774">
              <a:defRPr/>
            </a:pPr>
            <a:r>
              <a:rPr lang="en-US" dirty="0">
                <a:solidFill>
                  <a:prstClr val="black"/>
                </a:solidFill>
              </a:rPr>
              <a:t>It starts with a project, then </a:t>
            </a:r>
            <a:r>
              <a:rPr lang="en-US" b="1" dirty="0">
                <a:solidFill>
                  <a:prstClr val="black"/>
                </a:solidFill>
              </a:rPr>
              <a:t>Series</a:t>
            </a:r>
            <a:r>
              <a:rPr lang="en-US" dirty="0">
                <a:solidFill>
                  <a:prstClr val="black"/>
                </a:solidFill>
              </a:rPr>
              <a:t> is the particular survey type, i.e. interview or diary</a:t>
            </a:r>
          </a:p>
          <a:p>
            <a:pPr defTabSz="931774">
              <a:defRPr/>
            </a:pPr>
            <a:r>
              <a:rPr lang="en-US" b="1" dirty="0">
                <a:solidFill>
                  <a:prstClr val="black"/>
                </a:solidFill>
              </a:rPr>
              <a:t>Studies</a:t>
            </a:r>
            <a:r>
              <a:rPr lang="en-US" dirty="0">
                <a:solidFill>
                  <a:prstClr val="black"/>
                </a:solidFill>
              </a:rPr>
              <a:t> are the years within those surveys.</a:t>
            </a:r>
          </a:p>
          <a:p>
            <a:pPr defTabSz="931774">
              <a:defRPr/>
            </a:pPr>
            <a:r>
              <a:rPr lang="en-US" b="1" dirty="0">
                <a:solidFill>
                  <a:prstClr val="black"/>
                </a:solidFill>
              </a:rPr>
              <a:t>Metadata Packages </a:t>
            </a:r>
            <a:r>
              <a:rPr lang="en-US" dirty="0">
                <a:solidFill>
                  <a:prstClr val="black"/>
                </a:solidFill>
              </a:rPr>
              <a:t>- A collection of various kinds of metadata items</a:t>
            </a:r>
          </a:p>
          <a:p>
            <a:pPr defTabSz="931774">
              <a:defRPr/>
            </a:pPr>
            <a:r>
              <a:rPr lang="en-US" b="1" dirty="0">
                <a:solidFill>
                  <a:prstClr val="black"/>
                </a:solidFill>
              </a:rPr>
              <a:t>Global list - </a:t>
            </a:r>
            <a:r>
              <a:rPr lang="en-US" dirty="0">
                <a:solidFill>
                  <a:prstClr val="black"/>
                </a:solidFill>
              </a:rPr>
              <a:t>catalogs all of the universe of response options, which we will only add to (we will never delete from)</a:t>
            </a:r>
          </a:p>
          <a:p>
            <a:pPr defTabSz="931774">
              <a:defRPr/>
            </a:pPr>
            <a:endParaRPr lang="en-US" dirty="0">
              <a:solidFill>
                <a:prstClr val="black"/>
              </a:solidFill>
            </a:endParaRPr>
          </a:p>
          <a:p>
            <a:endParaRPr lang="en-US" baseline="0" dirty="0" smtClean="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1050868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dirty="0" smtClean="0"/>
              <a:t>As you all recall, Colectica Designer helped us develop this structure…</a:t>
            </a:r>
          </a:p>
          <a:p>
            <a:pPr defTabSz="931774">
              <a:defRPr/>
            </a:pPr>
            <a:endParaRPr lang="en-US" dirty="0" smtClean="0"/>
          </a:p>
          <a:p>
            <a:pPr defTabSz="931774">
              <a:defRPr/>
            </a:pPr>
            <a:r>
              <a:rPr lang="en-US" b="1" dirty="0" smtClean="0"/>
              <a:t>Conceptual</a:t>
            </a:r>
            <a:r>
              <a:rPr lang="en-US" b="0" baseline="0" dirty="0" smtClean="0"/>
              <a:t> variable is what we want to measure/ what we want to collect data on/ the concept</a:t>
            </a:r>
          </a:p>
          <a:p>
            <a:r>
              <a:rPr lang="en-US" b="1" dirty="0" smtClean="0"/>
              <a:t>Represented</a:t>
            </a:r>
            <a:r>
              <a:rPr lang="en-US" dirty="0" smtClean="0"/>
              <a:t> variable establishes the link for variables across time and subsystem…. Will only</a:t>
            </a:r>
            <a:r>
              <a:rPr lang="en-US" baseline="0" dirty="0" smtClean="0"/>
              <a:t> be created when there is a change in the variable attribute</a:t>
            </a:r>
            <a:endParaRPr lang="en-US" dirty="0" smtClean="0"/>
          </a:p>
          <a:p>
            <a:r>
              <a:rPr lang="en-US" b="1" dirty="0" smtClean="0"/>
              <a:t>Instance variable </a:t>
            </a:r>
            <a:r>
              <a:rPr lang="en-US" b="0" dirty="0" smtClean="0"/>
              <a:t>is</a:t>
            </a:r>
            <a:r>
              <a:rPr lang="en-US" b="0" baseline="0" dirty="0" smtClean="0"/>
              <a:t> where the actual values of the collected variable at different points in time or subsystem</a:t>
            </a:r>
          </a:p>
          <a:p>
            <a:r>
              <a:rPr lang="en-US" b="0" baseline="0" dirty="0" smtClean="0"/>
              <a:t>These 3 objects are the fundamentals of how we recognize change across subsystem and time</a:t>
            </a:r>
            <a:endParaRPr lang="en-US" baseline="0" dirty="0" smtClean="0"/>
          </a:p>
          <a:p>
            <a:endParaRPr lang="en-US" baseline="0" dirty="0" smtClean="0"/>
          </a:p>
          <a:p>
            <a:r>
              <a:rPr lang="en-US" baseline="0" dirty="0" smtClean="0"/>
              <a:t>-----------------------------------------------------------------------------------------</a:t>
            </a:r>
          </a:p>
          <a:p>
            <a:r>
              <a:rPr lang="en-US" b="1" dirty="0"/>
              <a:t>Code List </a:t>
            </a:r>
            <a:r>
              <a:rPr lang="en-US" dirty="0"/>
              <a:t>is a list of categories, each with an assigned value </a:t>
            </a:r>
          </a:p>
          <a:p>
            <a:r>
              <a:rPr lang="en-US" b="1" dirty="0"/>
              <a:t>Category</a:t>
            </a:r>
            <a:r>
              <a:rPr lang="en-US" dirty="0"/>
              <a:t> is an individual item in a code list</a:t>
            </a:r>
          </a:p>
          <a:p>
            <a:r>
              <a:rPr lang="en-US" dirty="0" smtClean="0"/>
              <a:t>Based on DDI, Colectica helped us</a:t>
            </a:r>
            <a:r>
              <a:rPr lang="en-US" baseline="0" dirty="0" smtClean="0"/>
              <a:t> to come up with a metadata design. </a:t>
            </a:r>
            <a:r>
              <a:rPr lang="en-US" dirty="0" smtClean="0"/>
              <a:t>Here is our proposed design:</a:t>
            </a:r>
          </a:p>
          <a:p>
            <a:r>
              <a:rPr lang="en-US" b="0" dirty="0" smtClean="0"/>
              <a:t>It</a:t>
            </a:r>
            <a:r>
              <a:rPr lang="en-US" b="0" baseline="0" dirty="0" smtClean="0"/>
              <a:t> starts with a project, then </a:t>
            </a:r>
            <a:r>
              <a:rPr lang="en-US" b="1" dirty="0" smtClean="0"/>
              <a:t>Series</a:t>
            </a:r>
            <a:r>
              <a:rPr lang="en-US" dirty="0" smtClean="0"/>
              <a:t> is the particular survey</a:t>
            </a:r>
            <a:r>
              <a:rPr lang="en-US" baseline="0" dirty="0" smtClean="0"/>
              <a:t> type, i.e. interview or diary</a:t>
            </a:r>
            <a:endParaRPr lang="en-US" dirty="0" smtClean="0"/>
          </a:p>
          <a:p>
            <a:r>
              <a:rPr lang="en-US" b="1" dirty="0" smtClean="0"/>
              <a:t>Studies</a:t>
            </a:r>
            <a:r>
              <a:rPr lang="en-US" dirty="0" smtClean="0"/>
              <a:t> are the years within those surveys.</a:t>
            </a:r>
          </a:p>
          <a:p>
            <a:r>
              <a:rPr lang="en-US" b="1" dirty="0" smtClean="0"/>
              <a:t>Metadata Packages </a:t>
            </a:r>
            <a:r>
              <a:rPr lang="en-US" dirty="0" smtClean="0"/>
              <a:t>- </a:t>
            </a:r>
            <a:r>
              <a:rPr lang="en-US" dirty="0"/>
              <a:t>A collection of various kinds of metadata items</a:t>
            </a:r>
          </a:p>
          <a:p>
            <a:pPr defTabSz="931774">
              <a:defRPr/>
            </a:pPr>
            <a:r>
              <a:rPr lang="en-US" b="1" dirty="0" smtClean="0"/>
              <a:t>Global list - </a:t>
            </a:r>
            <a:r>
              <a:rPr lang="en-US" dirty="0" smtClean="0"/>
              <a:t>catalogs all of the universe of response options, which we will only add to (we will never delete from)</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4091887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an attempt to resolve these problems, we did two iterations of implementing DDI and Colectica into our CE Production cycle.</a:t>
            </a:r>
          </a:p>
          <a:p>
            <a:endParaRPr lang="en-US" baseline="0" dirty="0" smtClean="0"/>
          </a:p>
          <a:p>
            <a:r>
              <a:rPr lang="en-US" baseline="0" dirty="0" smtClean="0"/>
              <a:t>Iteration 1…</a:t>
            </a:r>
          </a:p>
          <a:p>
            <a:endParaRPr lang="en-US" baseline="0" dirty="0" smtClean="0"/>
          </a:p>
          <a:p>
            <a:r>
              <a:rPr lang="en-US" dirty="0" smtClean="0"/>
              <a:t>With iteration 2, we came</a:t>
            </a:r>
            <a:r>
              <a:rPr lang="en-US" baseline="0" dirty="0" smtClean="0"/>
              <a:t> to the conclusion that it was in our best interest to pursue Colectica further, by purchasing Repository and Portal. They will allow us better capture the whole lifecycle of our metadata in a centralized location </a:t>
            </a:r>
          </a:p>
          <a:p>
            <a:endParaRPr lang="en-US" baseline="0" dirty="0" smtClean="0"/>
          </a:p>
          <a:p>
            <a:r>
              <a:rPr lang="en-US" baseline="0" dirty="0" smtClean="0"/>
              <a:t>Will show you how the prototype looks through an example, but before we do that, I wanted show you how we would currently investigate a </a:t>
            </a:r>
            <a:r>
              <a:rPr lang="en-US" baseline="0" dirty="0" err="1" smtClean="0"/>
              <a:t>inqurity</a:t>
            </a:r>
            <a:r>
              <a:rPr lang="en-US" baseline="0" dirty="0" smtClean="0"/>
              <a:t> or </a:t>
            </a:r>
            <a:r>
              <a:rPr lang="en-US" baseline="0" dirty="0" err="1" smtClean="0"/>
              <a:t>requrest</a:t>
            </a:r>
            <a:r>
              <a:rPr lang="en-US" baseline="0" dirty="0" smtClean="0"/>
              <a:t> from our users or customers…</a:t>
            </a:r>
            <a:endParaRPr lang="en-US" dirty="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861391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our attempt</a:t>
            </a:r>
            <a:r>
              <a:rPr lang="en-US" baseline="0" dirty="0" smtClean="0"/>
              <a:t> to have a </a:t>
            </a:r>
            <a:r>
              <a:rPr lang="en-US" baseline="0" dirty="0" smtClean="0"/>
              <a:t>more efficient metadata system, we want to illustrate some issues, and show our solutions through DDI and Colectica </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4</a:t>
            </a:fld>
            <a:endParaRPr lang="en-US"/>
          </a:p>
        </p:txBody>
      </p:sp>
    </p:spTree>
    <p:extLst>
      <p:ext uri="{BB962C8B-B14F-4D97-AF65-F5344CB8AC3E}">
        <p14:creationId xmlns:p14="http://schemas.microsoft.com/office/powerpoint/2010/main" val="36118687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2400" dirty="0"/>
              <a:t>With the evident success of the prototype, we wanted to iteratively develop and implement it into our production cycle, and evaluate its effectiveness throughout the process</a:t>
            </a:r>
            <a:endParaRPr lang="en-US" dirty="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42892814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2400" dirty="0"/>
              <a:t>With the evident success of the prototype, we wanted to iteratively develop and implement it into our production cycle, and evaluate its effectiveness throughout the process</a:t>
            </a:r>
            <a:endParaRPr lang="en-US" dirty="0"/>
          </a:p>
        </p:txBody>
      </p:sp>
      <p:sp>
        <p:nvSpPr>
          <p:cNvPr id="4" name="Slide Number Placeholder 3"/>
          <p:cNvSpPr>
            <a:spLocks noGrp="1"/>
          </p:cNvSpPr>
          <p:nvPr>
            <p:ph type="sldNum" sz="quarter" idx="10"/>
          </p:nvPr>
        </p:nvSpPr>
        <p:spPr/>
        <p:txBody>
          <a:bodyPr/>
          <a:lstStyle/>
          <a:p>
            <a:fld id="{7E9897F7-1030-4610-A203-9F53AE007D31}"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511926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section instructions and section format, we had to specify information on the cluster screener (grid)</a:t>
            </a:r>
          </a:p>
          <a:p>
            <a:r>
              <a:rPr lang="en-US" dirty="0" smtClean="0"/>
              <a:t>We also had to specify how the don’t knows and refusals</a:t>
            </a:r>
            <a:r>
              <a:rPr lang="en-US" baseline="0" dirty="0" smtClean="0"/>
              <a:t> were handled</a:t>
            </a:r>
            <a:endParaRPr lang="en-US" dirty="0"/>
          </a:p>
        </p:txBody>
      </p:sp>
      <p:sp>
        <p:nvSpPr>
          <p:cNvPr id="4" name="Slide Number Placeholder 3"/>
          <p:cNvSpPr>
            <a:spLocks noGrp="1"/>
          </p:cNvSpPr>
          <p:nvPr>
            <p:ph type="sldNum" sz="quarter" idx="10"/>
          </p:nvPr>
        </p:nvSpPr>
        <p:spPr/>
        <p:txBody>
          <a:bodyPr/>
          <a:lstStyle/>
          <a:p>
            <a:fld id="{FAC74F42-17F9-4181-9957-1F3BCDAF5B28}" type="slidenum">
              <a:rPr lang="en-US" smtClean="0"/>
              <a:t>43</a:t>
            </a:fld>
            <a:endParaRPr lang="en-US"/>
          </a:p>
        </p:txBody>
      </p:sp>
    </p:spTree>
    <p:extLst>
      <p:ext uri="{BB962C8B-B14F-4D97-AF65-F5344CB8AC3E}">
        <p14:creationId xmlns:p14="http://schemas.microsoft.com/office/powerpoint/2010/main" val="13546056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text </a:t>
            </a:r>
            <a:r>
              <a:rPr lang="en-US" smtClean="0"/>
              <a:t>fills and soft </a:t>
            </a:r>
            <a:r>
              <a:rPr lang="en-US" dirty="0" smtClean="0"/>
              <a:t>edit</a:t>
            </a:r>
            <a:r>
              <a:rPr lang="en-US" baseline="0" dirty="0" smtClean="0"/>
              <a:t> checks.</a:t>
            </a:r>
            <a:endParaRPr lang="en-US" dirty="0" smtClean="0"/>
          </a:p>
          <a:p>
            <a:r>
              <a:rPr lang="en-US" dirty="0" smtClean="0"/>
              <a:t>Also which questions will be asked outlet where item was purchased.</a:t>
            </a:r>
          </a:p>
          <a:p>
            <a:r>
              <a:rPr lang="en-US" dirty="0" smtClean="0"/>
              <a:t>And</a:t>
            </a:r>
            <a:r>
              <a:rPr lang="en-US" baseline="0" dirty="0" smtClean="0"/>
              <a:t> how the item description questions should be handled.</a:t>
            </a:r>
            <a:endParaRPr lang="en-US" dirty="0"/>
          </a:p>
        </p:txBody>
      </p:sp>
      <p:sp>
        <p:nvSpPr>
          <p:cNvPr id="4" name="Slide Number Placeholder 3"/>
          <p:cNvSpPr>
            <a:spLocks noGrp="1"/>
          </p:cNvSpPr>
          <p:nvPr>
            <p:ph type="sldNum" sz="quarter" idx="10"/>
          </p:nvPr>
        </p:nvSpPr>
        <p:spPr/>
        <p:txBody>
          <a:bodyPr/>
          <a:lstStyle/>
          <a:p>
            <a:fld id="{FAC74F42-17F9-4181-9957-1F3BCDAF5B28}" type="slidenum">
              <a:rPr lang="en-US" smtClean="0"/>
              <a:t>44</a:t>
            </a:fld>
            <a:endParaRPr lang="en-US"/>
          </a:p>
        </p:txBody>
      </p:sp>
    </p:spTree>
    <p:extLst>
      <p:ext uri="{BB962C8B-B14F-4D97-AF65-F5344CB8AC3E}">
        <p14:creationId xmlns:p14="http://schemas.microsoft.com/office/powerpoint/2010/main" val="38531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Parvati will take us through our first issue</a:t>
            </a:r>
            <a:r>
              <a:rPr lang="en-US" baseline="0" dirty="0" smtClean="0"/>
              <a:t> of</a:t>
            </a:r>
            <a:r>
              <a:rPr lang="en-US" dirty="0" smtClean="0"/>
              <a:t> Questionnaire development…</a:t>
            </a:r>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5</a:t>
            </a:fld>
            <a:endParaRPr lang="en-US"/>
          </a:p>
        </p:txBody>
      </p:sp>
    </p:spTree>
    <p:extLst>
      <p:ext uri="{BB962C8B-B14F-4D97-AF65-F5344CB8AC3E}">
        <p14:creationId xmlns:p14="http://schemas.microsoft.com/office/powerpoint/2010/main" val="954808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The current CE questionnaire development process is quite</a:t>
            </a:r>
            <a:r>
              <a:rPr lang="en-US" b="1" baseline="0" dirty="0" smtClean="0"/>
              <a:t> complicated</a:t>
            </a:r>
            <a:r>
              <a:rPr lang="en-US" dirty="0" smtClean="0"/>
              <a:t>.</a:t>
            </a:r>
          </a:p>
          <a:p>
            <a:pPr marL="171450" indent="-171450">
              <a:buFont typeface="Arial" panose="020B0604020202020204" pitchFamily="34" charset="0"/>
              <a:buChar char="•"/>
            </a:pPr>
            <a:r>
              <a:rPr lang="en-US" dirty="0" smtClean="0"/>
              <a:t>We are in the process of developing an updated and streamlined version of the current CAPI questionnaire for the Interview Survey.</a:t>
            </a:r>
            <a:r>
              <a:rPr lang="en-US" baseline="0" dirty="0" smtClean="0"/>
              <a:t>  T</a:t>
            </a:r>
            <a:r>
              <a:rPr lang="en-US" dirty="0" smtClean="0"/>
              <a:t>his CE instrument redesign gives us the opportunity</a:t>
            </a:r>
            <a:r>
              <a:rPr lang="en-US" baseline="0" dirty="0" smtClean="0"/>
              <a:t> to </a:t>
            </a:r>
            <a:r>
              <a:rPr lang="en-US" dirty="0" smtClean="0"/>
              <a:t>move towards more efficient and comprehensive documentation of survey metadata.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6</a:t>
            </a:fld>
            <a:endParaRPr lang="en-US"/>
          </a:p>
        </p:txBody>
      </p:sp>
    </p:spTree>
    <p:extLst>
      <p:ext uri="{BB962C8B-B14F-4D97-AF65-F5344CB8AC3E}">
        <p14:creationId xmlns:p14="http://schemas.microsoft.com/office/powerpoint/2010/main" val="2182388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smtClean="0"/>
              <a:t>Developing or</a:t>
            </a:r>
            <a:r>
              <a:rPr lang="en-US" b="1" baseline="0" dirty="0" smtClean="0"/>
              <a:t> modifying </a:t>
            </a:r>
            <a:r>
              <a:rPr lang="en-US" b="1" dirty="0" smtClean="0"/>
              <a:t>questionnaire content is difficult</a:t>
            </a:r>
            <a:r>
              <a:rPr lang="en-US" dirty="0" smtClean="0"/>
              <a:t>. There is no question bank  or repository of questions by year that easily allows us to compare questions asked in previous years, retrieve questions, or map changes in questions across years.</a:t>
            </a:r>
          </a:p>
          <a:p>
            <a:r>
              <a:rPr lang="en-US" dirty="0" smtClean="0"/>
              <a:t>We</a:t>
            </a:r>
            <a:r>
              <a:rPr lang="en-US" baseline="0" dirty="0" smtClean="0"/>
              <a:t> need to check multiple documents in different locations to find all the information we need for a question.</a:t>
            </a:r>
          </a:p>
          <a:p>
            <a:r>
              <a:rPr lang="en-US" b="1" dirty="0" smtClean="0"/>
              <a:t>To try</a:t>
            </a:r>
            <a:r>
              <a:rPr lang="en-US" b="1" baseline="0" dirty="0" smtClean="0"/>
              <a:t> to make this process easier</a:t>
            </a:r>
            <a:r>
              <a:rPr lang="en-US" dirty="0" smtClean="0"/>
              <a:t>, we are</a:t>
            </a:r>
            <a:r>
              <a:rPr lang="en-US" baseline="0" dirty="0" smtClean="0"/>
              <a:t> using Colectica Questionnaires…..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6AD2B3B-0999-4585-886F-EEC516A3FC12}" type="slidenum">
              <a:rPr lang="en-US" smtClean="0"/>
              <a:t>7</a:t>
            </a:fld>
            <a:endParaRPr lang="en-US"/>
          </a:p>
        </p:txBody>
      </p:sp>
    </p:spTree>
    <p:extLst>
      <p:ext uri="{BB962C8B-B14F-4D97-AF65-F5344CB8AC3E}">
        <p14:creationId xmlns:p14="http://schemas.microsoft.com/office/powerpoint/2010/main" val="3985562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(If you were here for Jeremy’s presentation yesterday, you have seen how the</a:t>
            </a:r>
            <a:r>
              <a:rPr lang="en-US" baseline="0" dirty="0" smtClean="0"/>
              <a:t> questionnaires software works.)</a:t>
            </a:r>
            <a:endParaRPr lang="en-US" dirty="0" smtClean="0"/>
          </a:p>
          <a:p>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8</a:t>
            </a:fld>
            <a:endParaRPr lang="en-US"/>
          </a:p>
        </p:txBody>
      </p:sp>
    </p:spTree>
    <p:extLst>
      <p:ext uri="{BB962C8B-B14F-4D97-AF65-F5344CB8AC3E}">
        <p14:creationId xmlns:p14="http://schemas.microsoft.com/office/powerpoint/2010/main" val="2088570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One of the advantages I had mentioned is having multiple output formats:</a:t>
            </a:r>
            <a:r>
              <a:rPr lang="en-US" baseline="0" dirty="0" smtClean="0"/>
              <a:t> Blaise 5, Paper form, Specifications and DDI xml file</a:t>
            </a:r>
          </a:p>
          <a:p>
            <a:endParaRPr lang="en-US" dirty="0"/>
          </a:p>
        </p:txBody>
      </p:sp>
      <p:sp>
        <p:nvSpPr>
          <p:cNvPr id="4" name="Slide Number Placeholder 3"/>
          <p:cNvSpPr>
            <a:spLocks noGrp="1"/>
          </p:cNvSpPr>
          <p:nvPr>
            <p:ph type="sldNum" sz="quarter" idx="10"/>
          </p:nvPr>
        </p:nvSpPr>
        <p:spPr/>
        <p:txBody>
          <a:bodyPr/>
          <a:lstStyle/>
          <a:p>
            <a:fld id="{96AD2B3B-0999-4585-886F-EEC516A3FC12}" type="slidenum">
              <a:rPr lang="en-US" smtClean="0"/>
              <a:t>9</a:t>
            </a:fld>
            <a:endParaRPr lang="en-US"/>
          </a:p>
        </p:txBody>
      </p:sp>
    </p:spTree>
    <p:extLst>
      <p:ext uri="{BB962C8B-B14F-4D97-AF65-F5344CB8AC3E}">
        <p14:creationId xmlns:p14="http://schemas.microsoft.com/office/powerpoint/2010/main" val="3439109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3181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5236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04672"/>
          </a:xfrm>
        </p:spPr>
        <p:txBody>
          <a:bodyPr/>
          <a:lstStyle>
            <a:lvl1pPr>
              <a:defRPr>
                <a:solidFill>
                  <a:srgbClr val="192168"/>
                </a:solidFill>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722438"/>
            <a:ext cx="10972800" cy="3992563"/>
          </a:xfrm>
        </p:spPr>
        <p:txBody>
          <a:bodyPr/>
          <a:lstStyle>
            <a:lvl1pPr>
              <a:defRPr baseline="0">
                <a:solidFill>
                  <a:srgbClr val="192168"/>
                </a:solidFill>
                <a:latin typeface="Calibri" panose="020F0502020204030204" pitchFamily="34" charset="0"/>
                <a:cs typeface="Calibri" panose="020F0502020204030204" pitchFamily="34" charset="0"/>
              </a:defRPr>
            </a:lvl1pPr>
            <a:lvl2pPr>
              <a:defRPr>
                <a:solidFill>
                  <a:srgbClr val="192168"/>
                </a:solidFill>
                <a:latin typeface="Calibri" panose="020F0502020204030204" pitchFamily="34" charset="0"/>
                <a:cs typeface="Calibri" panose="020F0502020204030204" pitchFamily="34" charset="0"/>
              </a:defRPr>
            </a:lvl2pPr>
            <a:lvl3pPr>
              <a:defRPr>
                <a:solidFill>
                  <a:srgbClr val="192168"/>
                </a:solidFill>
                <a:latin typeface="Calibri" panose="020F0502020204030204" pitchFamily="34" charset="0"/>
                <a:cs typeface="Calibri" panose="020F0502020204030204" pitchFamily="34" charset="0"/>
              </a:defRPr>
            </a:lvl3pPr>
            <a:lvl4pPr>
              <a:defRPr>
                <a:solidFill>
                  <a:srgbClr val="192168"/>
                </a:solidFill>
                <a:latin typeface="Calibri" panose="020F0502020204030204" pitchFamily="34" charset="0"/>
                <a:cs typeface="Calibri" panose="020F0502020204030204" pitchFamily="34" charset="0"/>
              </a:defRPr>
            </a:lvl4pPr>
            <a:lvl5pPr>
              <a:buClr>
                <a:srgbClr val="CE1126"/>
              </a:buCl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(not recommended)</a:t>
            </a:r>
          </a:p>
        </p:txBody>
      </p:sp>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4024494583"/>
      </p:ext>
    </p:extLst>
  </p:cSld>
  <p:clrMapOvr>
    <a:masterClrMapping/>
  </p:clrMapOvr>
  <p:extLst mod="1">
    <p:ext uri="{DCECCB84-F9BA-43D5-87BE-67443E8EF086}">
      <p15:sldGuideLst xmlns:p15="http://schemas.microsoft.com/office/powerpoint/2012/main">
        <p15:guide id="1" pos="288">
          <p15:clr>
            <a:srgbClr val="FBAE40"/>
          </p15:clr>
        </p15:guide>
        <p15:guide id="2" pos="5472">
          <p15:clr>
            <a:srgbClr val="FBAE40"/>
          </p15:clr>
        </p15:guide>
        <p15:guide id="3" orient="horz" pos="28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48218"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356351"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7007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3807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09601" y="2093913"/>
            <a:ext cx="5162551" cy="40560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419850" y="2093913"/>
            <a:ext cx="5162551" cy="4056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Placeholder 6"/>
          <p:cNvSpPr>
            <a:spLocks noGrp="1"/>
          </p:cNvSpPr>
          <p:nvPr>
            <p:ph type="body" sz="quarter" idx="12" hasCustomPrompt="1"/>
          </p:nvPr>
        </p:nvSpPr>
        <p:spPr>
          <a:xfrm>
            <a:off x="609601"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
        <p:nvSpPr>
          <p:cNvPr id="8" name="Text Placeholder 6"/>
          <p:cNvSpPr>
            <a:spLocks noGrp="1"/>
          </p:cNvSpPr>
          <p:nvPr>
            <p:ph type="body" sz="quarter" idx="13" hasCustomPrompt="1"/>
          </p:nvPr>
        </p:nvSpPr>
        <p:spPr>
          <a:xfrm>
            <a:off x="6419849"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Tree>
    <p:extLst>
      <p:ext uri="{BB962C8B-B14F-4D97-AF65-F5344CB8AC3E}">
        <p14:creationId xmlns:p14="http://schemas.microsoft.com/office/powerpoint/2010/main" val="4059795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7755" y="2516393"/>
            <a:ext cx="10972800" cy="1096962"/>
          </a:xfrm>
        </p:spPr>
        <p:txBody>
          <a:bodyPr/>
          <a:lstStyle>
            <a:lvl1pPr>
              <a:defRPr sz="5400"/>
            </a:lvl1pPr>
          </a:lstStyle>
          <a:p>
            <a:r>
              <a:rPr lang="en-US" dirty="0" smtClean="0"/>
              <a:t>Click to edit section title</a:t>
            </a:r>
            <a:endParaRPr lang="en-US" dirty="0"/>
          </a:p>
        </p:txBody>
      </p:sp>
    </p:spTree>
    <p:extLst>
      <p:ext uri="{BB962C8B-B14F-4D97-AF65-F5344CB8AC3E}">
        <p14:creationId xmlns:p14="http://schemas.microsoft.com/office/powerpoint/2010/main" val="1526968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ption">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4572001" y="722672"/>
            <a:ext cx="6980903" cy="5257442"/>
          </a:xfrm>
        </p:spPr>
        <p:txBody>
          <a:bodyPr/>
          <a:lstStyle>
            <a:lvl1pPr marL="0" indent="0">
              <a:buNone/>
              <a:defRPr/>
            </a:lvl1pPr>
          </a:lstStyle>
          <a:p>
            <a:pPr lvl="0"/>
            <a:r>
              <a:rPr lang="en-US" dirty="0" smtClean="0"/>
              <a:t>Object</a:t>
            </a:r>
            <a:endParaRPr lang="en-US" dirty="0"/>
          </a:p>
        </p:txBody>
      </p:sp>
      <p:sp>
        <p:nvSpPr>
          <p:cNvPr id="6" name="Content Placeholder 5"/>
          <p:cNvSpPr>
            <a:spLocks noGrp="1"/>
          </p:cNvSpPr>
          <p:nvPr>
            <p:ph sz="quarter" idx="11"/>
          </p:nvPr>
        </p:nvSpPr>
        <p:spPr>
          <a:xfrm>
            <a:off x="531285" y="1526459"/>
            <a:ext cx="4040715" cy="445365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hasCustomPrompt="1"/>
          </p:nvPr>
        </p:nvSpPr>
        <p:spPr>
          <a:xfrm>
            <a:off x="531285" y="722672"/>
            <a:ext cx="4040715" cy="738188"/>
          </a:xfrm>
        </p:spPr>
        <p:txBody>
          <a:bodyPr/>
          <a:lstStyle>
            <a:lvl1pPr marL="0" indent="0">
              <a:buNone/>
              <a:defRPr baseline="0"/>
            </a:lvl1pPr>
          </a:lstStyle>
          <a:p>
            <a:pPr lvl="0"/>
            <a:r>
              <a:rPr lang="en-US" dirty="0" smtClean="0"/>
              <a:t>Click to add text</a:t>
            </a:r>
            <a:endParaRPr lang="en-US" dirty="0"/>
          </a:p>
        </p:txBody>
      </p:sp>
    </p:spTree>
    <p:extLst>
      <p:ext uri="{BB962C8B-B14F-4D97-AF65-F5344CB8AC3E}">
        <p14:creationId xmlns:p14="http://schemas.microsoft.com/office/powerpoint/2010/main" val="1881818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72D1F4E2-AF80-402F-A65C-2E04748D930B}" type="datetimeFigureOut">
              <a:rPr lang="en-US">
                <a:solidFill>
                  <a:srgbClr val="002060"/>
                </a:solidFill>
              </a:rPr>
              <a:pPr/>
              <a:t>4/4/2018</a:t>
            </a:fld>
            <a:endParaRPr lang="en-US">
              <a:solidFill>
                <a:srgbClr val="002060"/>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solidFill>
                <a:srgbClr val="002060"/>
              </a:solidFill>
            </a:endParaRPr>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90DB7B81-5BA8-40BB-B91B-BF8D5DAF703B}" type="slidenum">
              <a:rPr lang="en-US">
                <a:solidFill>
                  <a:srgbClr val="002060"/>
                </a:solidFill>
              </a:rPr>
              <a:pPr/>
              <a:t>‹#›</a:t>
            </a:fld>
            <a:endParaRPr lang="en-US">
              <a:solidFill>
                <a:srgbClr val="002060"/>
              </a:solidFill>
            </a:endParaRPr>
          </a:p>
        </p:txBody>
      </p:sp>
    </p:spTree>
    <p:extLst>
      <p:ext uri="{BB962C8B-B14F-4D97-AF65-F5344CB8AC3E}">
        <p14:creationId xmlns:p14="http://schemas.microsoft.com/office/powerpoint/2010/main" val="2098467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9651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04672"/>
          </a:xfrm>
        </p:spPr>
        <p:txBody>
          <a:bodyPr/>
          <a:lstStyle>
            <a:lvl1pPr>
              <a:defRPr>
                <a:solidFill>
                  <a:srgbClr val="192168"/>
                </a:solidFill>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722438"/>
            <a:ext cx="10972800" cy="3992563"/>
          </a:xfrm>
        </p:spPr>
        <p:txBody>
          <a:bodyPr/>
          <a:lstStyle>
            <a:lvl1pPr>
              <a:defRPr baseline="0">
                <a:solidFill>
                  <a:srgbClr val="192168"/>
                </a:solidFill>
                <a:latin typeface="Calibri" panose="020F0502020204030204" pitchFamily="34" charset="0"/>
                <a:cs typeface="Calibri" panose="020F0502020204030204" pitchFamily="34" charset="0"/>
              </a:defRPr>
            </a:lvl1pPr>
            <a:lvl2pPr>
              <a:defRPr>
                <a:solidFill>
                  <a:srgbClr val="192168"/>
                </a:solidFill>
                <a:latin typeface="Calibri" panose="020F0502020204030204" pitchFamily="34" charset="0"/>
                <a:cs typeface="Calibri" panose="020F0502020204030204" pitchFamily="34" charset="0"/>
              </a:defRPr>
            </a:lvl2pPr>
            <a:lvl3pPr>
              <a:defRPr>
                <a:solidFill>
                  <a:srgbClr val="192168"/>
                </a:solidFill>
                <a:latin typeface="Calibri" panose="020F0502020204030204" pitchFamily="34" charset="0"/>
                <a:cs typeface="Calibri" panose="020F0502020204030204" pitchFamily="34" charset="0"/>
              </a:defRPr>
            </a:lvl3pPr>
            <a:lvl4pPr>
              <a:defRPr>
                <a:solidFill>
                  <a:srgbClr val="192168"/>
                </a:solidFill>
                <a:latin typeface="Calibri" panose="020F0502020204030204" pitchFamily="34" charset="0"/>
                <a:cs typeface="Calibri" panose="020F0502020204030204" pitchFamily="34" charset="0"/>
              </a:defRPr>
            </a:lvl4pPr>
            <a:lvl5pPr>
              <a:buClr>
                <a:srgbClr val="CE1126"/>
              </a:buCl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(not recommended)</a:t>
            </a:r>
          </a:p>
        </p:txBody>
      </p:sp>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2500106554"/>
      </p:ext>
    </p:extLst>
  </p:cSld>
  <p:clrMapOvr>
    <a:masterClrMapping/>
  </p:clrMapOvr>
  <p:extLst mod="1">
    <p:ext uri="{DCECCB84-F9BA-43D5-87BE-67443E8EF086}">
      <p15:sldGuideLst xmlns:p15="http://schemas.microsoft.com/office/powerpoint/2012/main">
        <p15:guide id="1" pos="288">
          <p15:clr>
            <a:srgbClr val="FBAE40"/>
          </p15:clr>
        </p15:guide>
        <p15:guide id="2" pos="5472">
          <p15:clr>
            <a:srgbClr val="FBAE40"/>
          </p15:clr>
        </p15:guide>
        <p15:guide id="3" orient="horz" pos="28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04672"/>
          </a:xfrm>
        </p:spPr>
        <p:txBody>
          <a:bodyPr/>
          <a:lstStyle>
            <a:lvl1pPr>
              <a:defRPr>
                <a:solidFill>
                  <a:srgbClr val="192168"/>
                </a:solidFill>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722438"/>
            <a:ext cx="10972800" cy="3992563"/>
          </a:xfrm>
        </p:spPr>
        <p:txBody>
          <a:bodyPr/>
          <a:lstStyle>
            <a:lvl1pPr>
              <a:defRPr baseline="0">
                <a:solidFill>
                  <a:srgbClr val="192168"/>
                </a:solidFill>
                <a:latin typeface="Calibri" panose="020F0502020204030204" pitchFamily="34" charset="0"/>
                <a:cs typeface="Calibri" panose="020F0502020204030204" pitchFamily="34" charset="0"/>
              </a:defRPr>
            </a:lvl1pPr>
            <a:lvl2pPr>
              <a:defRPr>
                <a:solidFill>
                  <a:srgbClr val="192168"/>
                </a:solidFill>
                <a:latin typeface="Calibri" panose="020F0502020204030204" pitchFamily="34" charset="0"/>
                <a:cs typeface="Calibri" panose="020F0502020204030204" pitchFamily="34" charset="0"/>
              </a:defRPr>
            </a:lvl2pPr>
            <a:lvl3pPr>
              <a:defRPr>
                <a:solidFill>
                  <a:srgbClr val="192168"/>
                </a:solidFill>
                <a:latin typeface="Calibri" panose="020F0502020204030204" pitchFamily="34" charset="0"/>
                <a:cs typeface="Calibri" panose="020F0502020204030204" pitchFamily="34" charset="0"/>
              </a:defRPr>
            </a:lvl3pPr>
            <a:lvl4pPr>
              <a:defRPr>
                <a:solidFill>
                  <a:srgbClr val="192168"/>
                </a:solidFill>
                <a:latin typeface="Calibri" panose="020F0502020204030204" pitchFamily="34" charset="0"/>
                <a:cs typeface="Calibri" panose="020F0502020204030204" pitchFamily="34" charset="0"/>
              </a:defRPr>
            </a:lvl4pPr>
            <a:lvl5pPr>
              <a:buClr>
                <a:srgbClr val="CE1126"/>
              </a:buCl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(not recommended)</a:t>
            </a:r>
          </a:p>
        </p:txBody>
      </p:sp>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36218469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
          <p15:clr>
            <a:srgbClr val="FBAE40"/>
          </p15:clr>
        </p15:guide>
        <p15:guide id="2" pos="5472">
          <p15:clr>
            <a:srgbClr val="FBAE40"/>
          </p15:clr>
        </p15:guide>
        <p15:guide id="3" orient="horz" pos="2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48218"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356351"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8008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048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09601" y="2093913"/>
            <a:ext cx="5162551" cy="40560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419850" y="2093913"/>
            <a:ext cx="5162551" cy="4056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Placeholder 6"/>
          <p:cNvSpPr>
            <a:spLocks noGrp="1"/>
          </p:cNvSpPr>
          <p:nvPr>
            <p:ph type="body" sz="quarter" idx="12" hasCustomPrompt="1"/>
          </p:nvPr>
        </p:nvSpPr>
        <p:spPr>
          <a:xfrm>
            <a:off x="609601"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
        <p:nvSpPr>
          <p:cNvPr id="8" name="Text Placeholder 6"/>
          <p:cNvSpPr>
            <a:spLocks noGrp="1"/>
          </p:cNvSpPr>
          <p:nvPr>
            <p:ph type="body" sz="quarter" idx="13" hasCustomPrompt="1"/>
          </p:nvPr>
        </p:nvSpPr>
        <p:spPr>
          <a:xfrm>
            <a:off x="6419849"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Tree>
    <p:extLst>
      <p:ext uri="{BB962C8B-B14F-4D97-AF65-F5344CB8AC3E}">
        <p14:creationId xmlns:p14="http://schemas.microsoft.com/office/powerpoint/2010/main" val="32878446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7755" y="2516393"/>
            <a:ext cx="10972800" cy="1096962"/>
          </a:xfrm>
        </p:spPr>
        <p:txBody>
          <a:bodyPr/>
          <a:lstStyle>
            <a:lvl1pPr>
              <a:defRPr sz="5400"/>
            </a:lvl1pPr>
          </a:lstStyle>
          <a:p>
            <a:r>
              <a:rPr lang="en-US" dirty="0" smtClean="0"/>
              <a:t>Click to edit section title</a:t>
            </a:r>
            <a:endParaRPr lang="en-US" dirty="0"/>
          </a:p>
        </p:txBody>
      </p:sp>
    </p:spTree>
    <p:extLst>
      <p:ext uri="{BB962C8B-B14F-4D97-AF65-F5344CB8AC3E}">
        <p14:creationId xmlns:p14="http://schemas.microsoft.com/office/powerpoint/2010/main" val="1069892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aption">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4572001" y="722672"/>
            <a:ext cx="6980903" cy="5257442"/>
          </a:xfrm>
        </p:spPr>
        <p:txBody>
          <a:bodyPr/>
          <a:lstStyle>
            <a:lvl1pPr marL="0" indent="0">
              <a:buNone/>
              <a:defRPr/>
            </a:lvl1pPr>
          </a:lstStyle>
          <a:p>
            <a:pPr lvl="0"/>
            <a:r>
              <a:rPr lang="en-US" dirty="0" smtClean="0"/>
              <a:t>Object</a:t>
            </a:r>
            <a:endParaRPr lang="en-US" dirty="0"/>
          </a:p>
        </p:txBody>
      </p:sp>
      <p:sp>
        <p:nvSpPr>
          <p:cNvPr id="6" name="Content Placeholder 5"/>
          <p:cNvSpPr>
            <a:spLocks noGrp="1"/>
          </p:cNvSpPr>
          <p:nvPr>
            <p:ph sz="quarter" idx="11"/>
          </p:nvPr>
        </p:nvSpPr>
        <p:spPr>
          <a:xfrm>
            <a:off x="531285" y="1526459"/>
            <a:ext cx="4040715" cy="445365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hasCustomPrompt="1"/>
          </p:nvPr>
        </p:nvSpPr>
        <p:spPr>
          <a:xfrm>
            <a:off x="531285" y="722672"/>
            <a:ext cx="4040715" cy="738188"/>
          </a:xfrm>
        </p:spPr>
        <p:txBody>
          <a:bodyPr/>
          <a:lstStyle>
            <a:lvl1pPr marL="0" indent="0">
              <a:buNone/>
              <a:defRPr baseline="0"/>
            </a:lvl1pPr>
          </a:lstStyle>
          <a:p>
            <a:pPr lvl="0"/>
            <a:r>
              <a:rPr lang="en-US" dirty="0" smtClean="0"/>
              <a:t>Click to add text</a:t>
            </a:r>
            <a:endParaRPr lang="en-US" dirty="0"/>
          </a:p>
        </p:txBody>
      </p:sp>
    </p:spTree>
    <p:extLst>
      <p:ext uri="{BB962C8B-B14F-4D97-AF65-F5344CB8AC3E}">
        <p14:creationId xmlns:p14="http://schemas.microsoft.com/office/powerpoint/2010/main" val="24070686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72D1F4E2-AF80-402F-A65C-2E04748D930B}" type="datetimeFigureOut">
              <a:rPr lang="en-US">
                <a:solidFill>
                  <a:srgbClr val="002060"/>
                </a:solidFill>
              </a:rPr>
              <a:pPr/>
              <a:t>4/4/2018</a:t>
            </a:fld>
            <a:endParaRPr lang="en-US">
              <a:solidFill>
                <a:srgbClr val="002060"/>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solidFill>
                <a:srgbClr val="002060"/>
              </a:solidFill>
            </a:endParaRPr>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90DB7B81-5BA8-40BB-B91B-BF8D5DAF703B}" type="slidenum">
              <a:rPr lang="en-US">
                <a:solidFill>
                  <a:srgbClr val="002060"/>
                </a:solidFill>
              </a:rPr>
              <a:pPr/>
              <a:t>‹#›</a:t>
            </a:fld>
            <a:endParaRPr lang="en-US">
              <a:solidFill>
                <a:srgbClr val="002060"/>
              </a:solidFill>
            </a:endParaRPr>
          </a:p>
        </p:txBody>
      </p:sp>
    </p:spTree>
    <p:extLst>
      <p:ext uri="{BB962C8B-B14F-4D97-AF65-F5344CB8AC3E}">
        <p14:creationId xmlns:p14="http://schemas.microsoft.com/office/powerpoint/2010/main" val="37614801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35644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04672"/>
          </a:xfrm>
        </p:spPr>
        <p:txBody>
          <a:bodyPr/>
          <a:lstStyle>
            <a:lvl1pPr>
              <a:defRPr>
                <a:solidFill>
                  <a:srgbClr val="192168"/>
                </a:solidFill>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722438"/>
            <a:ext cx="10972800" cy="3992563"/>
          </a:xfrm>
        </p:spPr>
        <p:txBody>
          <a:bodyPr/>
          <a:lstStyle>
            <a:lvl1pPr>
              <a:defRPr baseline="0">
                <a:solidFill>
                  <a:srgbClr val="192168"/>
                </a:solidFill>
                <a:latin typeface="Calibri" panose="020F0502020204030204" pitchFamily="34" charset="0"/>
                <a:cs typeface="Calibri" panose="020F0502020204030204" pitchFamily="34" charset="0"/>
              </a:defRPr>
            </a:lvl1pPr>
            <a:lvl2pPr>
              <a:defRPr>
                <a:solidFill>
                  <a:srgbClr val="192168"/>
                </a:solidFill>
                <a:latin typeface="Calibri" panose="020F0502020204030204" pitchFamily="34" charset="0"/>
                <a:cs typeface="Calibri" panose="020F0502020204030204" pitchFamily="34" charset="0"/>
              </a:defRPr>
            </a:lvl2pPr>
            <a:lvl3pPr>
              <a:defRPr>
                <a:solidFill>
                  <a:srgbClr val="192168"/>
                </a:solidFill>
                <a:latin typeface="Calibri" panose="020F0502020204030204" pitchFamily="34" charset="0"/>
                <a:cs typeface="Calibri" panose="020F0502020204030204" pitchFamily="34" charset="0"/>
              </a:defRPr>
            </a:lvl3pPr>
            <a:lvl4pPr>
              <a:defRPr>
                <a:solidFill>
                  <a:srgbClr val="192168"/>
                </a:solidFill>
                <a:latin typeface="Calibri" panose="020F0502020204030204" pitchFamily="34" charset="0"/>
                <a:cs typeface="Calibri" panose="020F0502020204030204" pitchFamily="34" charset="0"/>
              </a:defRPr>
            </a:lvl4pPr>
            <a:lvl5pPr>
              <a:buClr>
                <a:srgbClr val="CE1126"/>
              </a:buCl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(not recommended)</a:t>
            </a:r>
          </a:p>
        </p:txBody>
      </p:sp>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1590923049"/>
      </p:ext>
    </p:extLst>
  </p:cSld>
  <p:clrMapOvr>
    <a:masterClrMapping/>
  </p:clrMapOvr>
  <p:extLst mod="1">
    <p:ext uri="{DCECCB84-F9BA-43D5-87BE-67443E8EF086}">
      <p15:sldGuideLst xmlns:p15="http://schemas.microsoft.com/office/powerpoint/2012/main">
        <p15:guide id="1" pos="288">
          <p15:clr>
            <a:srgbClr val="FBAE40"/>
          </p15:clr>
        </p15:guide>
        <p15:guide id="2" pos="5472">
          <p15:clr>
            <a:srgbClr val="FBAE40"/>
          </p15:clr>
        </p15:guide>
        <p15:guide id="3" orient="horz" pos="28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48218"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356351"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0460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698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48218"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356351"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15618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09601" y="2093913"/>
            <a:ext cx="5162551" cy="40560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419850" y="2093913"/>
            <a:ext cx="5162551" cy="4056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Placeholder 6"/>
          <p:cNvSpPr>
            <a:spLocks noGrp="1"/>
          </p:cNvSpPr>
          <p:nvPr>
            <p:ph type="body" sz="quarter" idx="12" hasCustomPrompt="1"/>
          </p:nvPr>
        </p:nvSpPr>
        <p:spPr>
          <a:xfrm>
            <a:off x="609601"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
        <p:nvSpPr>
          <p:cNvPr id="8" name="Text Placeholder 6"/>
          <p:cNvSpPr>
            <a:spLocks noGrp="1"/>
          </p:cNvSpPr>
          <p:nvPr>
            <p:ph type="body" sz="quarter" idx="13" hasCustomPrompt="1"/>
          </p:nvPr>
        </p:nvSpPr>
        <p:spPr>
          <a:xfrm>
            <a:off x="6419849"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Tree>
    <p:extLst>
      <p:ext uri="{BB962C8B-B14F-4D97-AF65-F5344CB8AC3E}">
        <p14:creationId xmlns:p14="http://schemas.microsoft.com/office/powerpoint/2010/main" val="20022393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7755" y="2516393"/>
            <a:ext cx="10972800" cy="1096962"/>
          </a:xfrm>
        </p:spPr>
        <p:txBody>
          <a:bodyPr/>
          <a:lstStyle>
            <a:lvl1pPr>
              <a:defRPr sz="5400"/>
            </a:lvl1pPr>
          </a:lstStyle>
          <a:p>
            <a:r>
              <a:rPr lang="en-US" dirty="0" smtClean="0"/>
              <a:t>Click to edit section title</a:t>
            </a:r>
            <a:endParaRPr lang="en-US" dirty="0"/>
          </a:p>
        </p:txBody>
      </p:sp>
    </p:spTree>
    <p:extLst>
      <p:ext uri="{BB962C8B-B14F-4D97-AF65-F5344CB8AC3E}">
        <p14:creationId xmlns:p14="http://schemas.microsoft.com/office/powerpoint/2010/main" val="3621980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ption">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4572001" y="722672"/>
            <a:ext cx="6980903" cy="5257442"/>
          </a:xfrm>
        </p:spPr>
        <p:txBody>
          <a:bodyPr/>
          <a:lstStyle>
            <a:lvl1pPr marL="0" indent="0">
              <a:buNone/>
              <a:defRPr/>
            </a:lvl1pPr>
          </a:lstStyle>
          <a:p>
            <a:pPr lvl="0"/>
            <a:r>
              <a:rPr lang="en-US" dirty="0" smtClean="0"/>
              <a:t>Object</a:t>
            </a:r>
            <a:endParaRPr lang="en-US" dirty="0"/>
          </a:p>
        </p:txBody>
      </p:sp>
      <p:sp>
        <p:nvSpPr>
          <p:cNvPr id="6" name="Content Placeholder 5"/>
          <p:cNvSpPr>
            <a:spLocks noGrp="1"/>
          </p:cNvSpPr>
          <p:nvPr>
            <p:ph sz="quarter" idx="11"/>
          </p:nvPr>
        </p:nvSpPr>
        <p:spPr>
          <a:xfrm>
            <a:off x="531285" y="1526459"/>
            <a:ext cx="4040715" cy="445365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hasCustomPrompt="1"/>
          </p:nvPr>
        </p:nvSpPr>
        <p:spPr>
          <a:xfrm>
            <a:off x="531285" y="722672"/>
            <a:ext cx="4040715" cy="738188"/>
          </a:xfrm>
        </p:spPr>
        <p:txBody>
          <a:bodyPr/>
          <a:lstStyle>
            <a:lvl1pPr marL="0" indent="0">
              <a:buNone/>
              <a:defRPr baseline="0"/>
            </a:lvl1pPr>
          </a:lstStyle>
          <a:p>
            <a:pPr lvl="0"/>
            <a:r>
              <a:rPr lang="en-US" dirty="0" smtClean="0"/>
              <a:t>Click to add text</a:t>
            </a:r>
            <a:endParaRPr lang="en-US" dirty="0"/>
          </a:p>
        </p:txBody>
      </p:sp>
    </p:spTree>
    <p:extLst>
      <p:ext uri="{BB962C8B-B14F-4D97-AF65-F5344CB8AC3E}">
        <p14:creationId xmlns:p14="http://schemas.microsoft.com/office/powerpoint/2010/main" val="3198714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72D1F4E2-AF80-402F-A65C-2E04748D930B}" type="datetimeFigureOut">
              <a:rPr lang="en-US">
                <a:solidFill>
                  <a:srgbClr val="002060"/>
                </a:solidFill>
              </a:rPr>
              <a:pPr/>
              <a:t>4/4/2018</a:t>
            </a:fld>
            <a:endParaRPr lang="en-US">
              <a:solidFill>
                <a:srgbClr val="002060"/>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solidFill>
                <a:srgbClr val="002060"/>
              </a:solidFill>
            </a:endParaRPr>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90DB7B81-5BA8-40BB-B91B-BF8D5DAF703B}" type="slidenum">
              <a:rPr lang="en-US">
                <a:solidFill>
                  <a:srgbClr val="002060"/>
                </a:solidFill>
              </a:rPr>
              <a:pPr/>
              <a:t>‹#›</a:t>
            </a:fld>
            <a:endParaRPr lang="en-US">
              <a:solidFill>
                <a:srgbClr val="002060"/>
              </a:solidFill>
            </a:endParaRPr>
          </a:p>
        </p:txBody>
      </p:sp>
    </p:spTree>
    <p:extLst>
      <p:ext uri="{BB962C8B-B14F-4D97-AF65-F5344CB8AC3E}">
        <p14:creationId xmlns:p14="http://schemas.microsoft.com/office/powerpoint/2010/main" val="6198968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Subtitle 2"/>
          <p:cNvSpPr>
            <a:spLocks noGrp="1"/>
          </p:cNvSpPr>
          <p:nvPr>
            <p:ph type="subTitle" idx="4294967295"/>
          </p:nvPr>
        </p:nvSpPr>
        <p:spPr>
          <a:xfrm>
            <a:off x="609600" y="1970532"/>
            <a:ext cx="10972800" cy="1175005"/>
          </a:xfrm>
          <a:prstGeom prst="rect">
            <a:avLst/>
          </a:prstGeom>
        </p:spPr>
        <p:txBody>
          <a:bodyPr/>
          <a:lstStyle>
            <a:lvl1pPr>
              <a:lnSpc>
                <a:spcPts val="4500"/>
              </a:lnSpc>
              <a:spcBef>
                <a:spcPts val="600"/>
              </a:spcBef>
              <a:defRPr/>
            </a:lvl1pPr>
          </a:lstStyle>
          <a:p>
            <a:r>
              <a:rPr lang="en-US" smtClean="0"/>
              <a:t>Click to edit Master subtitle style</a:t>
            </a:r>
            <a:endParaRPr lang="en-US" dirty="0"/>
          </a:p>
        </p:txBody>
      </p:sp>
      <p:sp>
        <p:nvSpPr>
          <p:cNvPr id="3" name="Title 1"/>
          <p:cNvSpPr>
            <a:spLocks noGrp="1"/>
          </p:cNvSpPr>
          <p:nvPr>
            <p:ph type="title" hasCustomPrompt="1"/>
          </p:nvPr>
        </p:nvSpPr>
        <p:spPr>
          <a:xfrm>
            <a:off x="609600" y="443483"/>
            <a:ext cx="10972800" cy="1527048"/>
          </a:xfrm>
          <a:prstGeom prst="rect">
            <a:avLst/>
          </a:prstGeom>
        </p:spPr>
        <p:txBody>
          <a:bodyPr/>
          <a:lstStyle>
            <a:lvl1pPr>
              <a:lnSpc>
                <a:spcPts val="5700"/>
              </a:lnSpc>
              <a:spcBef>
                <a:spcPts val="600"/>
              </a:spcBef>
              <a:defRPr>
                <a:solidFill>
                  <a:schemeClr val="bg1"/>
                </a:solidFill>
                <a:latin typeface="Calibri" panose="020F0502020204030204" pitchFamily="34" charset="0"/>
                <a:cs typeface="Calibri" panose="020F0502020204030204" pitchFamily="34" charset="0"/>
              </a:defRPr>
            </a:lvl1pPr>
          </a:lstStyle>
          <a:p>
            <a:r>
              <a:rPr lang="en-US" dirty="0" smtClean="0"/>
              <a:t>Click, add Presentation title</a:t>
            </a:r>
            <a:endParaRPr lang="en-US" dirty="0"/>
          </a:p>
        </p:txBody>
      </p:sp>
    </p:spTree>
    <p:extLst>
      <p:ext uri="{BB962C8B-B14F-4D97-AF65-F5344CB8AC3E}">
        <p14:creationId xmlns:p14="http://schemas.microsoft.com/office/powerpoint/2010/main" val="1029501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7469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804672"/>
          </a:xfrm>
        </p:spPr>
        <p:txBody>
          <a:bodyPr/>
          <a:lstStyle>
            <a:lvl1pPr>
              <a:defRPr>
                <a:solidFill>
                  <a:srgbClr val="192168"/>
                </a:solidFill>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722438"/>
            <a:ext cx="10972800" cy="3992563"/>
          </a:xfrm>
        </p:spPr>
        <p:txBody>
          <a:bodyPr/>
          <a:lstStyle>
            <a:lvl1pPr>
              <a:defRPr baseline="0">
                <a:solidFill>
                  <a:srgbClr val="192168"/>
                </a:solidFill>
                <a:latin typeface="Calibri" panose="020F0502020204030204" pitchFamily="34" charset="0"/>
                <a:cs typeface="Calibri" panose="020F0502020204030204" pitchFamily="34" charset="0"/>
              </a:defRPr>
            </a:lvl1pPr>
            <a:lvl2pPr>
              <a:defRPr>
                <a:solidFill>
                  <a:srgbClr val="192168"/>
                </a:solidFill>
                <a:latin typeface="Calibri" panose="020F0502020204030204" pitchFamily="34" charset="0"/>
                <a:cs typeface="Calibri" panose="020F0502020204030204" pitchFamily="34" charset="0"/>
              </a:defRPr>
            </a:lvl2pPr>
            <a:lvl3pPr>
              <a:defRPr>
                <a:solidFill>
                  <a:srgbClr val="192168"/>
                </a:solidFill>
                <a:latin typeface="Calibri" panose="020F0502020204030204" pitchFamily="34" charset="0"/>
                <a:cs typeface="Calibri" panose="020F0502020204030204" pitchFamily="34" charset="0"/>
              </a:defRPr>
            </a:lvl3pPr>
            <a:lvl4pPr>
              <a:defRPr>
                <a:solidFill>
                  <a:srgbClr val="192168"/>
                </a:solidFill>
                <a:latin typeface="Calibri" panose="020F0502020204030204" pitchFamily="34" charset="0"/>
                <a:cs typeface="Calibri" panose="020F0502020204030204" pitchFamily="34" charset="0"/>
              </a:defRPr>
            </a:lvl4pPr>
            <a:lvl5pPr>
              <a:buClr>
                <a:srgbClr val="CE1126"/>
              </a:buCl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(not recommended)</a:t>
            </a:r>
          </a:p>
        </p:txBody>
      </p:sp>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2449085850"/>
      </p:ext>
    </p:extLst>
  </p:cSld>
  <p:clrMapOvr>
    <a:masterClrMapping/>
  </p:clrMapOvr>
  <p:extLst mod="1">
    <p:ext uri="{DCECCB84-F9BA-43D5-87BE-67443E8EF086}">
      <p15:sldGuideLst xmlns:p15="http://schemas.microsoft.com/office/powerpoint/2012/main">
        <p15:guide id="1" pos="288">
          <p15:clr>
            <a:srgbClr val="FBAE40"/>
          </p15:clr>
        </p15:guide>
        <p15:guide id="2" pos="5472">
          <p15:clr>
            <a:srgbClr val="FBAE40"/>
          </p15:clr>
        </p15:guide>
        <p15:guide id="3" orient="horz" pos="2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548218"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356351" y="1689101"/>
            <a:ext cx="5496983" cy="45640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75559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3374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09601" y="2093913"/>
            <a:ext cx="5162551" cy="40560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419850" y="2093913"/>
            <a:ext cx="5162551" cy="4056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Placeholder 6"/>
          <p:cNvSpPr>
            <a:spLocks noGrp="1"/>
          </p:cNvSpPr>
          <p:nvPr>
            <p:ph type="body" sz="quarter" idx="12" hasCustomPrompt="1"/>
          </p:nvPr>
        </p:nvSpPr>
        <p:spPr>
          <a:xfrm>
            <a:off x="609601"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
        <p:nvSpPr>
          <p:cNvPr id="8" name="Text Placeholder 6"/>
          <p:cNvSpPr>
            <a:spLocks noGrp="1"/>
          </p:cNvSpPr>
          <p:nvPr>
            <p:ph type="body" sz="quarter" idx="13" hasCustomPrompt="1"/>
          </p:nvPr>
        </p:nvSpPr>
        <p:spPr>
          <a:xfrm>
            <a:off x="6419849"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Tree>
    <p:extLst>
      <p:ext uri="{BB962C8B-B14F-4D97-AF65-F5344CB8AC3E}">
        <p14:creationId xmlns:p14="http://schemas.microsoft.com/office/powerpoint/2010/main" val="2549762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4917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7755" y="2516393"/>
            <a:ext cx="10972800" cy="1096962"/>
          </a:xfrm>
        </p:spPr>
        <p:txBody>
          <a:bodyPr/>
          <a:lstStyle>
            <a:lvl1pPr>
              <a:defRPr sz="5400"/>
            </a:lvl1pPr>
          </a:lstStyle>
          <a:p>
            <a:r>
              <a:rPr lang="en-US" dirty="0" smtClean="0"/>
              <a:t>Click to edit section title</a:t>
            </a:r>
            <a:endParaRPr lang="en-US" dirty="0"/>
          </a:p>
        </p:txBody>
      </p:sp>
    </p:spTree>
    <p:extLst>
      <p:ext uri="{BB962C8B-B14F-4D97-AF65-F5344CB8AC3E}">
        <p14:creationId xmlns:p14="http://schemas.microsoft.com/office/powerpoint/2010/main" val="18366669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aption">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4572001" y="722672"/>
            <a:ext cx="6980903" cy="5257442"/>
          </a:xfrm>
        </p:spPr>
        <p:txBody>
          <a:bodyPr/>
          <a:lstStyle>
            <a:lvl1pPr marL="0" indent="0">
              <a:buNone/>
              <a:defRPr/>
            </a:lvl1pPr>
          </a:lstStyle>
          <a:p>
            <a:pPr lvl="0"/>
            <a:r>
              <a:rPr lang="en-US" dirty="0" smtClean="0"/>
              <a:t>Object</a:t>
            </a:r>
            <a:endParaRPr lang="en-US" dirty="0"/>
          </a:p>
        </p:txBody>
      </p:sp>
      <p:sp>
        <p:nvSpPr>
          <p:cNvPr id="6" name="Content Placeholder 5"/>
          <p:cNvSpPr>
            <a:spLocks noGrp="1"/>
          </p:cNvSpPr>
          <p:nvPr>
            <p:ph sz="quarter" idx="11"/>
          </p:nvPr>
        </p:nvSpPr>
        <p:spPr>
          <a:xfrm>
            <a:off x="531285" y="1526459"/>
            <a:ext cx="4040715" cy="445365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hasCustomPrompt="1"/>
          </p:nvPr>
        </p:nvSpPr>
        <p:spPr>
          <a:xfrm>
            <a:off x="531285" y="722672"/>
            <a:ext cx="4040715" cy="738188"/>
          </a:xfrm>
        </p:spPr>
        <p:txBody>
          <a:bodyPr/>
          <a:lstStyle>
            <a:lvl1pPr marL="0" indent="0">
              <a:buNone/>
              <a:defRPr baseline="0"/>
            </a:lvl1pPr>
          </a:lstStyle>
          <a:p>
            <a:pPr lvl="0"/>
            <a:r>
              <a:rPr lang="en-US" dirty="0" smtClean="0"/>
              <a:t>Click to add text</a:t>
            </a:r>
            <a:endParaRPr lang="en-US" dirty="0"/>
          </a:p>
        </p:txBody>
      </p:sp>
    </p:spTree>
    <p:extLst>
      <p:ext uri="{BB962C8B-B14F-4D97-AF65-F5344CB8AC3E}">
        <p14:creationId xmlns:p14="http://schemas.microsoft.com/office/powerpoint/2010/main" val="22516125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72D1F4E2-AF80-402F-A65C-2E04748D930B}" type="datetimeFigureOut">
              <a:rPr lang="en-US">
                <a:solidFill>
                  <a:srgbClr val="002060"/>
                </a:solidFill>
              </a:rPr>
              <a:pPr/>
              <a:t>4/4/2018</a:t>
            </a:fld>
            <a:endParaRPr lang="en-US">
              <a:solidFill>
                <a:srgbClr val="002060"/>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solidFill>
                <a:srgbClr val="002060"/>
              </a:solidFill>
            </a:endParaRPr>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90DB7B81-5BA8-40BB-B91B-BF8D5DAF703B}" type="slidenum">
              <a:rPr lang="en-US">
                <a:solidFill>
                  <a:srgbClr val="002060"/>
                </a:solidFill>
              </a:rPr>
              <a:pPr/>
              <a:t>‹#›</a:t>
            </a:fld>
            <a:endParaRPr lang="en-US">
              <a:solidFill>
                <a:srgbClr val="002060"/>
              </a:solidFill>
            </a:endParaRPr>
          </a:p>
        </p:txBody>
      </p:sp>
    </p:spTree>
    <p:extLst>
      <p:ext uri="{BB962C8B-B14F-4D97-AF65-F5344CB8AC3E}">
        <p14:creationId xmlns:p14="http://schemas.microsoft.com/office/powerpoint/2010/main" val="3011067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09601" y="2093913"/>
            <a:ext cx="5162551" cy="40560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3"/>
          <p:cNvSpPr>
            <a:spLocks noGrp="1"/>
          </p:cNvSpPr>
          <p:nvPr>
            <p:ph sz="quarter" idx="11"/>
          </p:nvPr>
        </p:nvSpPr>
        <p:spPr>
          <a:xfrm>
            <a:off x="6419850" y="2093913"/>
            <a:ext cx="5162551" cy="4056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Placeholder 6"/>
          <p:cNvSpPr>
            <a:spLocks noGrp="1"/>
          </p:cNvSpPr>
          <p:nvPr>
            <p:ph type="body" sz="quarter" idx="12" hasCustomPrompt="1"/>
          </p:nvPr>
        </p:nvSpPr>
        <p:spPr>
          <a:xfrm>
            <a:off x="609601"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
        <p:nvSpPr>
          <p:cNvPr id="8" name="Text Placeholder 6"/>
          <p:cNvSpPr>
            <a:spLocks noGrp="1"/>
          </p:cNvSpPr>
          <p:nvPr>
            <p:ph type="body" sz="quarter" idx="13" hasCustomPrompt="1"/>
          </p:nvPr>
        </p:nvSpPr>
        <p:spPr>
          <a:xfrm>
            <a:off x="6419849" y="1608139"/>
            <a:ext cx="5162551" cy="485775"/>
          </a:xfrm>
        </p:spPr>
        <p:txBody>
          <a:bodyPr/>
          <a:lstStyle>
            <a:lvl1pPr marL="0" indent="0">
              <a:buFontTx/>
              <a:buNone/>
              <a:defRPr sz="2800"/>
            </a:lvl1pPr>
            <a:lvl2pPr marL="457200" indent="0">
              <a:buFontTx/>
              <a:buNone/>
              <a:defRPr sz="2400"/>
            </a:lvl2pPr>
            <a:lvl3pPr marL="914400" indent="0">
              <a:buFontTx/>
              <a:buNone/>
              <a:defRPr sz="2000"/>
            </a:lvl3pPr>
            <a:lvl4pPr marL="1371600" indent="0">
              <a:buFontTx/>
              <a:buNone/>
              <a:defRPr sz="1800"/>
            </a:lvl4pPr>
            <a:lvl5pPr marL="1828800" indent="0">
              <a:buFontTx/>
              <a:buNone/>
              <a:defRPr sz="1800"/>
            </a:lvl5pPr>
          </a:lstStyle>
          <a:p>
            <a:pPr lvl="0"/>
            <a:r>
              <a:rPr lang="en-US" dirty="0" smtClean="0"/>
              <a:t>Compare title</a:t>
            </a:r>
            <a:endParaRPr lang="en-US" dirty="0"/>
          </a:p>
        </p:txBody>
      </p:sp>
    </p:spTree>
    <p:extLst>
      <p:ext uri="{BB962C8B-B14F-4D97-AF65-F5344CB8AC3E}">
        <p14:creationId xmlns:p14="http://schemas.microsoft.com/office/powerpoint/2010/main" val="2486290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7755" y="2516393"/>
            <a:ext cx="10972800" cy="1096962"/>
          </a:xfrm>
        </p:spPr>
        <p:txBody>
          <a:bodyPr/>
          <a:lstStyle>
            <a:lvl1pPr>
              <a:defRPr sz="5400"/>
            </a:lvl1pPr>
          </a:lstStyle>
          <a:p>
            <a:r>
              <a:rPr lang="en-US" dirty="0" smtClean="0"/>
              <a:t>Click to edit section title</a:t>
            </a:r>
            <a:endParaRPr lang="en-US" dirty="0"/>
          </a:p>
        </p:txBody>
      </p:sp>
    </p:spTree>
    <p:extLst>
      <p:ext uri="{BB962C8B-B14F-4D97-AF65-F5344CB8AC3E}">
        <p14:creationId xmlns:p14="http://schemas.microsoft.com/office/powerpoint/2010/main" val="171285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aption">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4572001" y="722672"/>
            <a:ext cx="6980903" cy="5257442"/>
          </a:xfrm>
        </p:spPr>
        <p:txBody>
          <a:bodyPr/>
          <a:lstStyle>
            <a:lvl1pPr marL="0" indent="0">
              <a:buNone/>
              <a:defRPr/>
            </a:lvl1pPr>
          </a:lstStyle>
          <a:p>
            <a:pPr lvl="0"/>
            <a:r>
              <a:rPr lang="en-US" dirty="0" smtClean="0"/>
              <a:t>Object</a:t>
            </a:r>
            <a:endParaRPr lang="en-US" dirty="0"/>
          </a:p>
        </p:txBody>
      </p:sp>
      <p:sp>
        <p:nvSpPr>
          <p:cNvPr id="6" name="Content Placeholder 5"/>
          <p:cNvSpPr>
            <a:spLocks noGrp="1"/>
          </p:cNvSpPr>
          <p:nvPr>
            <p:ph sz="quarter" idx="11"/>
          </p:nvPr>
        </p:nvSpPr>
        <p:spPr>
          <a:xfrm>
            <a:off x="531285" y="1526459"/>
            <a:ext cx="4040715" cy="445365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hasCustomPrompt="1"/>
          </p:nvPr>
        </p:nvSpPr>
        <p:spPr>
          <a:xfrm>
            <a:off x="531285" y="722672"/>
            <a:ext cx="4040715" cy="738188"/>
          </a:xfrm>
        </p:spPr>
        <p:txBody>
          <a:bodyPr/>
          <a:lstStyle>
            <a:lvl1pPr marL="0" indent="0">
              <a:buNone/>
              <a:defRPr baseline="0"/>
            </a:lvl1pPr>
          </a:lstStyle>
          <a:p>
            <a:pPr lvl="0"/>
            <a:r>
              <a:rPr lang="en-US" dirty="0" smtClean="0"/>
              <a:t>Click to add text</a:t>
            </a:r>
            <a:endParaRPr lang="en-US" dirty="0"/>
          </a:p>
        </p:txBody>
      </p:sp>
    </p:spTree>
    <p:extLst>
      <p:ext uri="{BB962C8B-B14F-4D97-AF65-F5344CB8AC3E}">
        <p14:creationId xmlns:p14="http://schemas.microsoft.com/office/powerpoint/2010/main" val="903740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88774D-75EA-4962-B28B-95AF16E62DB1}" type="datetimeFigureOut">
              <a:rPr lang="en-US" smtClean="0"/>
              <a:t>4/4/2018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6E0175B-E341-4237-9636-BBC24D6DF177}" type="slidenum">
              <a:rPr lang="en-US" smtClean="0"/>
              <a:t>‹#›</a:t>
            </a:fld>
            <a:endParaRPr lang="en-US"/>
          </a:p>
        </p:txBody>
      </p:sp>
    </p:spTree>
    <p:extLst>
      <p:ext uri="{BB962C8B-B14F-4D97-AF65-F5344CB8AC3E}">
        <p14:creationId xmlns:p14="http://schemas.microsoft.com/office/powerpoint/2010/main" val="3001006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Subtitle 2"/>
          <p:cNvSpPr>
            <a:spLocks noGrp="1"/>
          </p:cNvSpPr>
          <p:nvPr>
            <p:ph type="subTitle" idx="4294967295"/>
          </p:nvPr>
        </p:nvSpPr>
        <p:spPr>
          <a:xfrm>
            <a:off x="609600" y="1970532"/>
            <a:ext cx="10972800" cy="1175005"/>
          </a:xfrm>
          <a:prstGeom prst="rect">
            <a:avLst/>
          </a:prstGeom>
        </p:spPr>
        <p:txBody>
          <a:bodyPr/>
          <a:lstStyle>
            <a:lvl1pPr>
              <a:lnSpc>
                <a:spcPts val="4500"/>
              </a:lnSpc>
              <a:spcBef>
                <a:spcPts val="600"/>
              </a:spcBef>
              <a:defRPr/>
            </a:lvl1pPr>
          </a:lstStyle>
          <a:p>
            <a:r>
              <a:rPr lang="en-US" smtClean="0"/>
              <a:t>Click to edit Master subtitle style</a:t>
            </a:r>
            <a:endParaRPr lang="en-US" dirty="0"/>
          </a:p>
        </p:txBody>
      </p:sp>
      <p:sp>
        <p:nvSpPr>
          <p:cNvPr id="3" name="Title 1"/>
          <p:cNvSpPr>
            <a:spLocks noGrp="1"/>
          </p:cNvSpPr>
          <p:nvPr>
            <p:ph type="title" hasCustomPrompt="1"/>
          </p:nvPr>
        </p:nvSpPr>
        <p:spPr>
          <a:xfrm>
            <a:off x="609600" y="443483"/>
            <a:ext cx="10972800" cy="1527048"/>
          </a:xfrm>
          <a:prstGeom prst="rect">
            <a:avLst/>
          </a:prstGeom>
        </p:spPr>
        <p:txBody>
          <a:bodyPr/>
          <a:lstStyle>
            <a:lvl1pPr>
              <a:lnSpc>
                <a:spcPts val="5700"/>
              </a:lnSpc>
              <a:spcBef>
                <a:spcPts val="600"/>
              </a:spcBef>
              <a:defRPr>
                <a:solidFill>
                  <a:schemeClr val="bg1"/>
                </a:solidFill>
                <a:latin typeface="Calibri" panose="020F0502020204030204" pitchFamily="34" charset="0"/>
                <a:cs typeface="Calibri" panose="020F0502020204030204" pitchFamily="34" charset="0"/>
              </a:defRPr>
            </a:lvl1pPr>
          </a:lstStyle>
          <a:p>
            <a:r>
              <a:rPr lang="en-US" dirty="0" smtClean="0"/>
              <a:t>Click, add Presentation title</a:t>
            </a:r>
            <a:endParaRPr lang="en-US" dirty="0"/>
          </a:p>
        </p:txBody>
      </p:sp>
    </p:spTree>
    <p:extLst>
      <p:ext uri="{BB962C8B-B14F-4D97-AF65-F5344CB8AC3E}">
        <p14:creationId xmlns:p14="http://schemas.microsoft.com/office/powerpoint/2010/main" val="2602140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2.png"/><Relationship Id="rId5" Type="http://schemas.openxmlformats.org/officeDocument/2006/relationships/slideLayout" Target="../slideLayouts/slideLayout22.xml"/><Relationship Id="rId10" Type="http://schemas.openxmlformats.org/officeDocument/2006/relationships/image" Target="../media/image1.png"/><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image" Target="../media/image2.png"/><Relationship Id="rId5" Type="http://schemas.openxmlformats.org/officeDocument/2006/relationships/slideLayout" Target="../slideLayouts/slideLayout30.xml"/><Relationship Id="rId10" Type="http://schemas.openxmlformats.org/officeDocument/2006/relationships/image" Target="../media/image1.png"/><Relationship Id="rId4" Type="http://schemas.openxmlformats.org/officeDocument/2006/relationships/slideLayout" Target="../slideLayouts/slideLayout29.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6.xml"/><Relationship Id="rId1" Type="http://schemas.openxmlformats.org/officeDocument/2006/relationships/slideLayout" Target="../slideLayouts/slideLayout34.xml"/><Relationship Id="rId5" Type="http://schemas.openxmlformats.org/officeDocument/2006/relationships/image" Target="../media/image5.png"/><Relationship Id="rId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image" Target="../media/image2.png"/><Relationship Id="rId5" Type="http://schemas.openxmlformats.org/officeDocument/2006/relationships/slideLayout" Target="../slideLayouts/slideLayout39.xml"/><Relationship Id="rId10" Type="http://schemas.openxmlformats.org/officeDocument/2006/relationships/image" Target="../media/image1.png"/><Relationship Id="rId4" Type="http://schemas.openxmlformats.org/officeDocument/2006/relationships/slideLayout" Target="../slideLayouts/slideLayout38.xml"/><Relationship Id="rId9"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29464" y="5899732"/>
            <a:ext cx="11252936" cy="976557"/>
          </a:xfrm>
          <a:prstGeom prst="rect">
            <a:avLst/>
          </a:prstGeom>
        </p:spPr>
      </p:pic>
      <p:sp>
        <p:nvSpPr>
          <p:cNvPr id="1026" name="Title Placeholder 1"/>
          <p:cNvSpPr>
            <a:spLocks noGrp="1"/>
          </p:cNvSpPr>
          <p:nvPr userDrawn="1">
            <p:ph type="title"/>
          </p:nvPr>
        </p:nvSpPr>
        <p:spPr bwMode="auto">
          <a:xfrm>
            <a:off x="609600" y="274638"/>
            <a:ext cx="10972800" cy="109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a:t>
            </a:r>
          </a:p>
        </p:txBody>
      </p:sp>
      <p:sp>
        <p:nvSpPr>
          <p:cNvPr id="1027" name="Text Placeholder 2"/>
          <p:cNvSpPr>
            <a:spLocks noGrp="1"/>
          </p:cNvSpPr>
          <p:nvPr userDrawn="1">
            <p:ph type="body" idx="1"/>
          </p:nvPr>
        </p:nvSpPr>
        <p:spPr bwMode="auto">
          <a:xfrm>
            <a:off x="609600" y="1752601"/>
            <a:ext cx="10972800" cy="3960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 (not recommended)</a:t>
            </a:r>
          </a:p>
          <a:p>
            <a:pPr lvl="4"/>
            <a:endParaRPr lang="en-US" dirty="0" smtClean="0"/>
          </a:p>
          <a:p>
            <a:pPr lvl="3"/>
            <a:endParaRPr lang="en-US" dirty="0" smtClean="0"/>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84665" y="6199678"/>
            <a:ext cx="1356564" cy="608940"/>
          </a:xfrm>
          <a:prstGeom prst="rect">
            <a:avLst/>
          </a:prstGeom>
        </p:spPr>
      </p:pic>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34196439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708" r:id="rId8"/>
  </p:sldLayoutIdLst>
  <p:hf hdr="0" dt="0"/>
  <p:txStyles>
    <p:title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p:titleStyle>
    <p:body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val="0"/>
              </a:ext>
            </a:extLst>
          </a:blip>
          <a:srcRect l="-1733" r="4623"/>
          <a:stretch/>
        </p:blipFill>
        <p:spPr>
          <a:xfrm>
            <a:off x="-233987" y="0"/>
            <a:ext cx="12425988" cy="6858000"/>
          </a:xfrm>
          <a:prstGeom prst="rect">
            <a:avLst/>
          </a:prstGeom>
        </p:spPr>
      </p:pic>
      <p:sp>
        <p:nvSpPr>
          <p:cNvPr id="2" name="Title Placeholder 1"/>
          <p:cNvSpPr>
            <a:spLocks noGrp="1"/>
          </p:cNvSpPr>
          <p:nvPr>
            <p:ph type="title"/>
          </p:nvPr>
        </p:nvSpPr>
        <p:spPr>
          <a:xfrm>
            <a:off x="609600" y="457200"/>
            <a:ext cx="10972800" cy="1368425"/>
          </a:xfrm>
          <a:prstGeom prst="rect">
            <a:avLst/>
          </a:prstGeom>
        </p:spPr>
        <p:txBody>
          <a:bodyPr vert="horz" lIns="91440" tIns="45720" rIns="91440" bIns="45720" rtlCol="0" anchor="t">
            <a:normAutofit/>
          </a:bodyPr>
          <a:lstStyle/>
          <a:p>
            <a:r>
              <a:rPr lang="en-US" dirty="0" smtClean="0"/>
              <a:t>Click to edit title</a:t>
            </a:r>
            <a:endParaRPr lang="en-US" dirty="0"/>
          </a:p>
        </p:txBody>
      </p:sp>
      <p:sp>
        <p:nvSpPr>
          <p:cNvPr id="3" name="Text Placeholder 2"/>
          <p:cNvSpPr>
            <a:spLocks noGrp="1"/>
          </p:cNvSpPr>
          <p:nvPr>
            <p:ph type="body" idx="1"/>
          </p:nvPr>
        </p:nvSpPr>
        <p:spPr>
          <a:xfrm>
            <a:off x="609600" y="1825625"/>
            <a:ext cx="10972800" cy="1056120"/>
          </a:xfrm>
          <a:prstGeom prst="rect">
            <a:avLst/>
          </a:prstGeom>
        </p:spPr>
        <p:txBody>
          <a:bodyPr vert="horz" lIns="91440" tIns="45720" rIns="91440" bIns="45720" rtlCol="0">
            <a:normAutofit/>
          </a:bodyPr>
          <a:lstStyle/>
          <a:p>
            <a:pPr lvl="0"/>
            <a:r>
              <a:rPr lang="en-US" dirty="0" smtClean="0"/>
              <a:t>Click to add subtitle</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0189" y="5881446"/>
            <a:ext cx="11252936" cy="976557"/>
          </a:xfrm>
          <a:prstGeom prst="rect">
            <a:avLst/>
          </a:prstGeom>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75391" y="6205585"/>
            <a:ext cx="1354996" cy="608236"/>
          </a:xfrm>
          <a:prstGeom prst="rect">
            <a:avLst/>
          </a:prstGeom>
        </p:spPr>
      </p:pic>
      <p:sp>
        <p:nvSpPr>
          <p:cNvPr id="10"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prstClr val="white"/>
                </a:solidFill>
                <a:latin typeface="Century Gothic" panose="020B0502020202020204" pitchFamily="34" charset="0"/>
              </a:rPr>
              <a:pPr>
                <a:defRPr/>
              </a:pPr>
              <a:t>‹#›</a:t>
            </a:fld>
            <a:r>
              <a:rPr lang="en-US" sz="1600" spc="45" dirty="0" smtClean="0">
                <a:solidFill>
                  <a:prstClr val="white"/>
                </a:solidFill>
                <a:latin typeface="Century Gothic" panose="020B0502020202020204" pitchFamily="34" charset="0"/>
              </a:rPr>
              <a:t> </a:t>
            </a:r>
            <a:r>
              <a:rPr lang="en-US" sz="1500" cap="small" spc="30" dirty="0" smtClean="0">
                <a:solidFill>
                  <a:prstClr val="white"/>
                </a:solidFill>
                <a:latin typeface="Century Gothic" panose="020B0502020202020204" pitchFamily="34" charset="0"/>
              </a:rPr>
              <a:t>—</a:t>
            </a:r>
            <a:r>
              <a:rPr lang="en-US" sz="1600" spc="45" dirty="0" smtClean="0">
                <a:solidFill>
                  <a:prstClr val="white"/>
                </a:solidFill>
                <a:latin typeface="Century Gothic" panose="020B0502020202020204" pitchFamily="34" charset="0"/>
              </a:rPr>
              <a:t> </a:t>
            </a:r>
            <a:r>
              <a:rPr lang="en-US" sz="1500" cap="small" spc="30" dirty="0" smtClean="0">
                <a:solidFill>
                  <a:prstClr val="white"/>
                </a:solidFill>
                <a:latin typeface="Century Gothic" panose="020B0502020202020204" pitchFamily="34" charset="0"/>
              </a:rPr>
              <a:t>U.S. Bureau of Labor Statistics</a:t>
            </a:r>
            <a:r>
              <a:rPr lang="en-US" sz="1050" spc="45" dirty="0" smtClean="0">
                <a:solidFill>
                  <a:prstClr val="white"/>
                </a:solidFill>
                <a:latin typeface="Century Gothic" panose="020B0502020202020204" pitchFamily="34" charset="0"/>
              </a:rPr>
              <a:t> • </a:t>
            </a:r>
            <a:r>
              <a:rPr lang="en-US" sz="1050" b="1" spc="45" dirty="0" smtClean="0">
                <a:solidFill>
                  <a:prstClr val="white"/>
                </a:solidFill>
                <a:latin typeface="Century Gothic" panose="020B0502020202020204" pitchFamily="34" charset="0"/>
              </a:rPr>
              <a:t>bls.gov</a:t>
            </a:r>
          </a:p>
        </p:txBody>
      </p:sp>
    </p:spTree>
    <p:extLst>
      <p:ext uri="{BB962C8B-B14F-4D97-AF65-F5344CB8AC3E}">
        <p14:creationId xmlns:p14="http://schemas.microsoft.com/office/powerpoint/2010/main" val="278304122"/>
      </p:ext>
    </p:extLst>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lnSpc>
          <a:spcPct val="90000"/>
        </a:lnSpc>
        <a:spcBef>
          <a:spcPct val="0"/>
        </a:spcBef>
        <a:buNone/>
        <a:defRPr sz="5400" b="1" kern="1200">
          <a:solidFill>
            <a:schemeClr val="bg1"/>
          </a:solidFill>
          <a:latin typeface="+mn-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40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29464" y="5899732"/>
            <a:ext cx="11252936" cy="976557"/>
          </a:xfrm>
          <a:prstGeom prst="rect">
            <a:avLst/>
          </a:prstGeom>
        </p:spPr>
      </p:pic>
      <p:sp>
        <p:nvSpPr>
          <p:cNvPr id="1026" name="Title Placeholder 1"/>
          <p:cNvSpPr>
            <a:spLocks noGrp="1"/>
          </p:cNvSpPr>
          <p:nvPr userDrawn="1">
            <p:ph type="title"/>
          </p:nvPr>
        </p:nvSpPr>
        <p:spPr bwMode="auto">
          <a:xfrm>
            <a:off x="609600" y="274638"/>
            <a:ext cx="10972800" cy="109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a:t>
            </a:r>
          </a:p>
        </p:txBody>
      </p:sp>
      <p:sp>
        <p:nvSpPr>
          <p:cNvPr id="1027" name="Text Placeholder 2"/>
          <p:cNvSpPr>
            <a:spLocks noGrp="1"/>
          </p:cNvSpPr>
          <p:nvPr userDrawn="1">
            <p:ph type="body" idx="1"/>
          </p:nvPr>
        </p:nvSpPr>
        <p:spPr bwMode="auto">
          <a:xfrm>
            <a:off x="609600" y="1752601"/>
            <a:ext cx="10972800" cy="3960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 (not recommended)</a:t>
            </a:r>
          </a:p>
          <a:p>
            <a:pPr lvl="4"/>
            <a:endParaRPr lang="en-US" dirty="0" smtClean="0"/>
          </a:p>
          <a:p>
            <a:pPr lvl="3"/>
            <a:endParaRPr lang="en-US" dirty="0" smtClean="0"/>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84665" y="6199678"/>
            <a:ext cx="1356564" cy="608940"/>
          </a:xfrm>
          <a:prstGeom prst="rect">
            <a:avLst/>
          </a:prstGeom>
        </p:spPr>
      </p:pic>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346243114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hdr="0" dt="0"/>
  <p:txStyles>
    <p:title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p:titleStyle>
    <p:body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29464" y="5899732"/>
            <a:ext cx="11252936" cy="976557"/>
          </a:xfrm>
          <a:prstGeom prst="rect">
            <a:avLst/>
          </a:prstGeom>
        </p:spPr>
      </p:pic>
      <p:sp>
        <p:nvSpPr>
          <p:cNvPr id="1026" name="Title Placeholder 1"/>
          <p:cNvSpPr>
            <a:spLocks noGrp="1"/>
          </p:cNvSpPr>
          <p:nvPr userDrawn="1">
            <p:ph type="title"/>
          </p:nvPr>
        </p:nvSpPr>
        <p:spPr bwMode="auto">
          <a:xfrm>
            <a:off x="609600" y="274638"/>
            <a:ext cx="10972800" cy="109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a:t>
            </a:r>
          </a:p>
        </p:txBody>
      </p:sp>
      <p:sp>
        <p:nvSpPr>
          <p:cNvPr id="1027" name="Text Placeholder 2"/>
          <p:cNvSpPr>
            <a:spLocks noGrp="1"/>
          </p:cNvSpPr>
          <p:nvPr userDrawn="1">
            <p:ph type="body" idx="1"/>
          </p:nvPr>
        </p:nvSpPr>
        <p:spPr bwMode="auto">
          <a:xfrm>
            <a:off x="609600" y="1752601"/>
            <a:ext cx="10972800" cy="3960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 (not recommended)</a:t>
            </a:r>
          </a:p>
          <a:p>
            <a:pPr lvl="4"/>
            <a:endParaRPr lang="en-US" dirty="0" smtClean="0"/>
          </a:p>
          <a:p>
            <a:pPr lvl="3"/>
            <a:endParaRPr lang="en-US" dirty="0" smtClean="0"/>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84665" y="6199678"/>
            <a:ext cx="1356564" cy="608940"/>
          </a:xfrm>
          <a:prstGeom prst="rect">
            <a:avLst/>
          </a:prstGeom>
        </p:spPr>
      </p:pic>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371396909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Lst>
  <p:hf hdr="0" dt="0"/>
  <p:txStyles>
    <p:title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p:titleStyle>
    <p:body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29464" y="5899732"/>
            <a:ext cx="11252936" cy="976557"/>
          </a:xfrm>
          <a:prstGeom prst="rect">
            <a:avLst/>
          </a:prstGeom>
        </p:spPr>
      </p:pic>
      <p:sp>
        <p:nvSpPr>
          <p:cNvPr id="1026" name="Title Placeholder 1"/>
          <p:cNvSpPr>
            <a:spLocks noGrp="1"/>
          </p:cNvSpPr>
          <p:nvPr userDrawn="1">
            <p:ph type="title"/>
          </p:nvPr>
        </p:nvSpPr>
        <p:spPr bwMode="auto">
          <a:xfrm>
            <a:off x="609600" y="274638"/>
            <a:ext cx="10972800" cy="109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a:t>
            </a:r>
          </a:p>
        </p:txBody>
      </p:sp>
      <p:sp>
        <p:nvSpPr>
          <p:cNvPr id="1027" name="Text Placeholder 2"/>
          <p:cNvSpPr>
            <a:spLocks noGrp="1"/>
          </p:cNvSpPr>
          <p:nvPr userDrawn="1">
            <p:ph type="body" idx="1"/>
          </p:nvPr>
        </p:nvSpPr>
        <p:spPr bwMode="auto">
          <a:xfrm>
            <a:off x="609600" y="1752601"/>
            <a:ext cx="10972800" cy="3960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 (not recommended)</a:t>
            </a:r>
          </a:p>
          <a:p>
            <a:pPr lvl="4"/>
            <a:endParaRPr lang="en-US" dirty="0" smtClean="0"/>
          </a:p>
          <a:p>
            <a:pPr lvl="3"/>
            <a:endParaRPr lang="en-US" dirty="0" smtClean="0"/>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84665" y="6199678"/>
            <a:ext cx="1356564" cy="608940"/>
          </a:xfrm>
          <a:prstGeom prst="rect">
            <a:avLst/>
          </a:prstGeom>
        </p:spPr>
      </p:pic>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500157533"/>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hf hdr="0" dt="0"/>
  <p:txStyles>
    <p:title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p:titleStyle>
    <p:body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extLst>
              <a:ext uri="{28A0092B-C50C-407E-A947-70E740481C1C}">
                <a14:useLocalDpi xmlns:a14="http://schemas.microsoft.com/office/drawing/2010/main" val="0"/>
              </a:ext>
            </a:extLst>
          </a:blip>
          <a:srcRect l="-1733" r="4623"/>
          <a:stretch/>
        </p:blipFill>
        <p:spPr>
          <a:xfrm>
            <a:off x="-233987" y="0"/>
            <a:ext cx="12425988" cy="6858000"/>
          </a:xfrm>
          <a:prstGeom prst="rect">
            <a:avLst/>
          </a:prstGeom>
        </p:spPr>
      </p:pic>
      <p:sp>
        <p:nvSpPr>
          <p:cNvPr id="2" name="Title Placeholder 1"/>
          <p:cNvSpPr>
            <a:spLocks noGrp="1"/>
          </p:cNvSpPr>
          <p:nvPr>
            <p:ph type="title"/>
          </p:nvPr>
        </p:nvSpPr>
        <p:spPr>
          <a:xfrm>
            <a:off x="609600" y="457200"/>
            <a:ext cx="10972800" cy="1368425"/>
          </a:xfrm>
          <a:prstGeom prst="rect">
            <a:avLst/>
          </a:prstGeom>
        </p:spPr>
        <p:txBody>
          <a:bodyPr vert="horz" lIns="91440" tIns="45720" rIns="91440" bIns="45720" rtlCol="0" anchor="t">
            <a:normAutofit/>
          </a:bodyPr>
          <a:lstStyle/>
          <a:p>
            <a:r>
              <a:rPr lang="en-US" dirty="0" smtClean="0"/>
              <a:t>Click to edit title</a:t>
            </a:r>
            <a:endParaRPr lang="en-US" dirty="0"/>
          </a:p>
        </p:txBody>
      </p:sp>
      <p:sp>
        <p:nvSpPr>
          <p:cNvPr id="3" name="Text Placeholder 2"/>
          <p:cNvSpPr>
            <a:spLocks noGrp="1"/>
          </p:cNvSpPr>
          <p:nvPr>
            <p:ph type="body" idx="1"/>
          </p:nvPr>
        </p:nvSpPr>
        <p:spPr>
          <a:xfrm>
            <a:off x="609600" y="1825625"/>
            <a:ext cx="10972800" cy="1056120"/>
          </a:xfrm>
          <a:prstGeom prst="rect">
            <a:avLst/>
          </a:prstGeom>
        </p:spPr>
        <p:txBody>
          <a:bodyPr vert="horz" lIns="91440" tIns="45720" rIns="91440" bIns="45720" rtlCol="0">
            <a:normAutofit/>
          </a:bodyPr>
          <a:lstStyle/>
          <a:p>
            <a:pPr lvl="0"/>
            <a:r>
              <a:rPr lang="en-US" dirty="0" smtClean="0"/>
              <a:t>Click to add subtitle</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0189" y="5881446"/>
            <a:ext cx="11252936" cy="976557"/>
          </a:xfrm>
          <a:prstGeom prst="rect">
            <a:avLst/>
          </a:prstGeom>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75391" y="6205585"/>
            <a:ext cx="1354996" cy="608236"/>
          </a:xfrm>
          <a:prstGeom prst="rect">
            <a:avLst/>
          </a:prstGeom>
        </p:spPr>
      </p:pic>
      <p:sp>
        <p:nvSpPr>
          <p:cNvPr id="10"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prstClr val="white"/>
                </a:solidFill>
                <a:latin typeface="Century Gothic" panose="020B0502020202020204" pitchFamily="34" charset="0"/>
              </a:rPr>
              <a:pPr>
                <a:defRPr/>
              </a:pPr>
              <a:t>‹#›</a:t>
            </a:fld>
            <a:r>
              <a:rPr lang="en-US" sz="1600" spc="45" dirty="0" smtClean="0">
                <a:solidFill>
                  <a:prstClr val="white"/>
                </a:solidFill>
                <a:latin typeface="Century Gothic" panose="020B0502020202020204" pitchFamily="34" charset="0"/>
              </a:rPr>
              <a:t> </a:t>
            </a:r>
            <a:r>
              <a:rPr lang="en-US" sz="1500" cap="small" spc="30" dirty="0" smtClean="0">
                <a:solidFill>
                  <a:prstClr val="white"/>
                </a:solidFill>
                <a:latin typeface="Century Gothic" panose="020B0502020202020204" pitchFamily="34" charset="0"/>
              </a:rPr>
              <a:t>—</a:t>
            </a:r>
            <a:r>
              <a:rPr lang="en-US" sz="1600" spc="45" dirty="0" smtClean="0">
                <a:solidFill>
                  <a:prstClr val="white"/>
                </a:solidFill>
                <a:latin typeface="Century Gothic" panose="020B0502020202020204" pitchFamily="34" charset="0"/>
              </a:rPr>
              <a:t> </a:t>
            </a:r>
            <a:r>
              <a:rPr lang="en-US" sz="1500" cap="small" spc="30" dirty="0" smtClean="0">
                <a:solidFill>
                  <a:prstClr val="white"/>
                </a:solidFill>
                <a:latin typeface="Century Gothic" panose="020B0502020202020204" pitchFamily="34" charset="0"/>
              </a:rPr>
              <a:t>U.S. Bureau of Labor Statistics</a:t>
            </a:r>
            <a:r>
              <a:rPr lang="en-US" sz="1050" spc="45" dirty="0" smtClean="0">
                <a:solidFill>
                  <a:prstClr val="white"/>
                </a:solidFill>
                <a:latin typeface="Century Gothic" panose="020B0502020202020204" pitchFamily="34" charset="0"/>
              </a:rPr>
              <a:t> • </a:t>
            </a:r>
            <a:r>
              <a:rPr lang="en-US" sz="1050" b="1" spc="45" dirty="0" smtClean="0">
                <a:solidFill>
                  <a:prstClr val="white"/>
                </a:solidFill>
                <a:latin typeface="Century Gothic" panose="020B0502020202020204" pitchFamily="34" charset="0"/>
              </a:rPr>
              <a:t>bls.gov</a:t>
            </a:r>
          </a:p>
        </p:txBody>
      </p:sp>
    </p:spTree>
    <p:extLst>
      <p:ext uri="{BB962C8B-B14F-4D97-AF65-F5344CB8AC3E}">
        <p14:creationId xmlns:p14="http://schemas.microsoft.com/office/powerpoint/2010/main" val="2129408467"/>
      </p:ext>
    </p:extLst>
  </p:cSld>
  <p:clrMap bg1="lt1" tx1="dk1" bg2="lt2" tx2="dk2" accent1="accent1" accent2="accent2" accent3="accent3" accent4="accent4" accent5="accent5" accent6="accent6" hlink="hlink" folHlink="folHlink"/>
  <p:sldLayoutIdLst>
    <p:sldLayoutId id="2147483698" r:id="rId1"/>
  </p:sldLayoutIdLst>
  <p:txStyles>
    <p:titleStyle>
      <a:lvl1pPr algn="ctr" defTabSz="914400" rtl="0" eaLnBrk="1" latinLnBrk="0" hangingPunct="1">
        <a:lnSpc>
          <a:spcPct val="90000"/>
        </a:lnSpc>
        <a:spcBef>
          <a:spcPct val="0"/>
        </a:spcBef>
        <a:buNone/>
        <a:defRPr sz="5400" b="1" kern="1200">
          <a:solidFill>
            <a:schemeClr val="bg1"/>
          </a:solidFill>
          <a:latin typeface="+mn-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40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29464" y="5899732"/>
            <a:ext cx="11252936" cy="976557"/>
          </a:xfrm>
          <a:prstGeom prst="rect">
            <a:avLst/>
          </a:prstGeom>
        </p:spPr>
      </p:pic>
      <p:sp>
        <p:nvSpPr>
          <p:cNvPr id="1026" name="Title Placeholder 1"/>
          <p:cNvSpPr>
            <a:spLocks noGrp="1"/>
          </p:cNvSpPr>
          <p:nvPr userDrawn="1">
            <p:ph type="title"/>
          </p:nvPr>
        </p:nvSpPr>
        <p:spPr bwMode="auto">
          <a:xfrm>
            <a:off x="609600" y="274638"/>
            <a:ext cx="10972800" cy="1096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a:t>
            </a:r>
          </a:p>
        </p:txBody>
      </p:sp>
      <p:sp>
        <p:nvSpPr>
          <p:cNvPr id="1027" name="Text Placeholder 2"/>
          <p:cNvSpPr>
            <a:spLocks noGrp="1"/>
          </p:cNvSpPr>
          <p:nvPr userDrawn="1">
            <p:ph type="body" idx="1"/>
          </p:nvPr>
        </p:nvSpPr>
        <p:spPr bwMode="auto">
          <a:xfrm>
            <a:off x="609600" y="1752601"/>
            <a:ext cx="10972800" cy="3960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 (not recommended)</a:t>
            </a:r>
          </a:p>
          <a:p>
            <a:pPr lvl="4"/>
            <a:endParaRPr lang="en-US" dirty="0" smtClean="0"/>
          </a:p>
          <a:p>
            <a:pPr lvl="3"/>
            <a:endParaRPr lang="en-US" dirty="0" smtClean="0"/>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184665" y="6199678"/>
            <a:ext cx="1356564" cy="608940"/>
          </a:xfrm>
          <a:prstGeom prst="rect">
            <a:avLst/>
          </a:prstGeom>
        </p:spPr>
      </p:pic>
      <p:sp>
        <p:nvSpPr>
          <p:cNvPr id="8" name="Footer Placeholder 4"/>
          <p:cNvSpPr txBox="1">
            <a:spLocks/>
          </p:cNvSpPr>
          <p:nvPr userDrawn="1"/>
        </p:nvSpPr>
        <p:spPr>
          <a:xfrm>
            <a:off x="528533" y="6335377"/>
            <a:ext cx="7721600" cy="365125"/>
          </a:xfrm>
          <a:prstGeom prst="rect">
            <a:avLst/>
          </a:prstGeom>
        </p:spPr>
        <p:txBody>
          <a:bodyPr vert="horz" wrap="square" lIns="68580" tIns="34290" rIns="68580" bIns="34290" numCol="1" anchor="ctr" anchorCtr="0" compatLnSpc="1">
            <a:prstTxWarp prst="textNoShape">
              <a:avLst/>
            </a:prstTxWarp>
            <a:noAutofit/>
          </a:bodyPr>
          <a:lstStyle>
            <a:defPPr>
              <a:defRPr lang="en-US"/>
            </a:defPPr>
            <a:lvl1pPr algn="l" rtl="0" fontAlgn="base">
              <a:spcBef>
                <a:spcPct val="0"/>
              </a:spcBef>
              <a:spcAft>
                <a:spcPct val="0"/>
              </a:spcAft>
              <a:defRPr sz="2000" kern="1200">
                <a:solidFill>
                  <a:srgbClr val="192168"/>
                </a:solidFill>
                <a:latin typeface="Verdana" pitchFamily="34" charset="0"/>
                <a:ea typeface="+mn-ea"/>
                <a:cs typeface="Tahoma" pitchFamily="34"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11A96E3-A9FF-4894-9186-F52C729C3EF4}" type="slidenum">
              <a:rPr lang="en-US" sz="1050" spc="45" smtClean="0">
                <a:solidFill>
                  <a:srgbClr val="002060"/>
                </a:solidFill>
                <a:latin typeface="Century Gothic" panose="020B0502020202020204" pitchFamily="34" charset="0"/>
              </a:rPr>
              <a:pPr>
                <a:defRPr/>
              </a:pPr>
              <a:t>‹#›</a:t>
            </a:fld>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a:t>
            </a:r>
            <a:r>
              <a:rPr lang="en-US" sz="1600" spc="45" dirty="0" smtClean="0">
                <a:solidFill>
                  <a:srgbClr val="002060"/>
                </a:solidFill>
                <a:latin typeface="Century Gothic" panose="020B0502020202020204" pitchFamily="34" charset="0"/>
              </a:rPr>
              <a:t> </a:t>
            </a:r>
            <a:r>
              <a:rPr lang="en-US" sz="1500" cap="small" spc="30" dirty="0" smtClean="0">
                <a:solidFill>
                  <a:srgbClr val="002060"/>
                </a:solidFill>
                <a:latin typeface="Century Gothic" panose="020B0502020202020204" pitchFamily="34" charset="0"/>
              </a:rPr>
              <a:t>U.S. Bureau of Labor Statistics</a:t>
            </a:r>
            <a:r>
              <a:rPr lang="en-US" sz="1050" spc="45" dirty="0" smtClean="0">
                <a:solidFill>
                  <a:srgbClr val="002060"/>
                </a:solidFill>
                <a:latin typeface="Century Gothic" panose="020B0502020202020204" pitchFamily="34" charset="0"/>
              </a:rPr>
              <a:t> • </a:t>
            </a:r>
            <a:r>
              <a:rPr lang="en-US" sz="1050" b="1" spc="45" dirty="0" smtClean="0">
                <a:solidFill>
                  <a:srgbClr val="002060"/>
                </a:solidFill>
                <a:latin typeface="Century Gothic" panose="020B0502020202020204" pitchFamily="34" charset="0"/>
              </a:rPr>
              <a:t>bls.gov</a:t>
            </a:r>
          </a:p>
        </p:txBody>
      </p:sp>
    </p:spTree>
    <p:extLst>
      <p:ext uri="{BB962C8B-B14F-4D97-AF65-F5344CB8AC3E}">
        <p14:creationId xmlns:p14="http://schemas.microsoft.com/office/powerpoint/2010/main" val="226544540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hf hdr="0" dt="0"/>
  <p:txStyles>
    <p:title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p:titleStyle>
    <p:body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F26B43"/>
          </p15:clr>
        </p15:guide>
        <p15:guide id="2" pos="5472">
          <p15:clr>
            <a:srgbClr val="F26B43"/>
          </p15:clr>
        </p15:guide>
        <p15:guide id="3" orient="horz" pos="28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0.e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0.emf"/><Relationship Id="rId4" Type="http://schemas.openxmlformats.org/officeDocument/2006/relationships/oleObject" Target="../embeddings/oleObject2.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0.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6000" dirty="0" smtClean="0"/>
              <a:t>NADDI 2018</a:t>
            </a:r>
            <a:r>
              <a:rPr lang="en-US" dirty="0" smtClean="0"/>
              <a:t/>
            </a:r>
            <a:br>
              <a:rPr lang="en-US" dirty="0" smtClean="0"/>
            </a:br>
            <a:r>
              <a:rPr lang="en-US" sz="4900" dirty="0"/>
              <a:t>Implementing DDI to Document </a:t>
            </a:r>
            <a:r>
              <a:rPr lang="en-US" sz="4900" dirty="0" smtClean="0"/>
              <a:t/>
            </a:r>
            <a:br>
              <a:rPr lang="en-US" sz="4900" dirty="0" smtClean="0"/>
            </a:br>
            <a:r>
              <a:rPr lang="en-US" sz="4900" dirty="0" smtClean="0"/>
              <a:t>the Consumer Expenditure </a:t>
            </a:r>
            <a:r>
              <a:rPr lang="en-US" sz="4900" dirty="0"/>
              <a:t>Surveys </a:t>
            </a:r>
            <a:endParaRPr lang="en-US" sz="4000" dirty="0"/>
          </a:p>
        </p:txBody>
      </p:sp>
      <p:sp>
        <p:nvSpPr>
          <p:cNvPr id="4" name="Subtitle 2"/>
          <p:cNvSpPr txBox="1">
            <a:spLocks/>
          </p:cNvSpPr>
          <p:nvPr/>
        </p:nvSpPr>
        <p:spPr>
          <a:xfrm>
            <a:off x="1888435" y="2094949"/>
            <a:ext cx="8229600" cy="2569465"/>
          </a:xfrm>
          <a:prstGeom prst="rect">
            <a:avLst/>
          </a:prstGeom>
        </p:spPr>
        <p:txBody>
          <a:bodyPr/>
          <a:lstStyle>
            <a:lvl1pPr marL="0" indent="0" algn="ctr" defTabSz="914400" rtl="0" eaLnBrk="1" latinLnBrk="0" hangingPunct="1">
              <a:lnSpc>
                <a:spcPts val="3400"/>
              </a:lnSpc>
              <a:spcBef>
                <a:spcPts val="600"/>
              </a:spcBef>
              <a:buFont typeface="Arial" panose="020B0604020202020204" pitchFamily="34" charset="0"/>
              <a:buNone/>
              <a:defRPr sz="3200" b="1"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1"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1"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endParaRPr lang="en-US" sz="1800" dirty="0">
              <a:solidFill>
                <a:prstClr val="white"/>
              </a:solidFill>
            </a:endParaRPr>
          </a:p>
          <a:p>
            <a:pPr>
              <a:lnSpc>
                <a:spcPct val="100000"/>
              </a:lnSpc>
            </a:pPr>
            <a:endParaRPr lang="en-US" sz="1800" dirty="0" smtClean="0">
              <a:solidFill>
                <a:prstClr val="white"/>
              </a:solidFill>
            </a:endParaRPr>
          </a:p>
          <a:p>
            <a:pPr>
              <a:lnSpc>
                <a:spcPct val="100000"/>
              </a:lnSpc>
            </a:pPr>
            <a:r>
              <a:rPr lang="en-US" sz="1800" dirty="0">
                <a:solidFill>
                  <a:prstClr val="white"/>
                </a:solidFill>
              </a:rPr>
              <a:t/>
            </a:r>
            <a:br>
              <a:rPr lang="en-US" sz="1800" dirty="0">
                <a:solidFill>
                  <a:prstClr val="white"/>
                </a:solidFill>
              </a:rPr>
            </a:br>
            <a:r>
              <a:rPr lang="en-US" sz="2800" dirty="0"/>
              <a:t>Reginald Noël</a:t>
            </a:r>
            <a:br>
              <a:rPr lang="en-US" sz="2800" dirty="0"/>
            </a:br>
            <a:r>
              <a:rPr lang="en-US" sz="2800" dirty="0"/>
              <a:t>Parvati Krishnamurty</a:t>
            </a:r>
            <a:endParaRPr lang="en-US" sz="2800" dirty="0" smtClean="0"/>
          </a:p>
          <a:p>
            <a:pPr>
              <a:lnSpc>
                <a:spcPct val="100000"/>
              </a:lnSpc>
            </a:pPr>
            <a:r>
              <a:rPr lang="en-US" sz="1800" dirty="0" smtClean="0"/>
              <a:t/>
            </a:r>
            <a:br>
              <a:rPr lang="en-US" sz="1800" dirty="0" smtClean="0"/>
            </a:br>
            <a:r>
              <a:rPr lang="en-US" sz="1800" dirty="0" smtClean="0">
                <a:solidFill>
                  <a:prstClr val="white"/>
                </a:solidFill>
              </a:rPr>
              <a:t> </a:t>
            </a:r>
            <a:endParaRPr lang="en-US" sz="1800" dirty="0">
              <a:solidFill>
                <a:prstClr val="white"/>
              </a:solidFill>
            </a:endParaRPr>
          </a:p>
          <a:p>
            <a:pPr>
              <a:lnSpc>
                <a:spcPts val="3300"/>
              </a:lnSpc>
            </a:pPr>
            <a:endParaRPr lang="en-US" b="0" dirty="0">
              <a:solidFill>
                <a:prstClr val="white"/>
              </a:solidFill>
            </a:endParaRPr>
          </a:p>
          <a:p>
            <a:pPr>
              <a:lnSpc>
                <a:spcPts val="3300"/>
              </a:lnSpc>
            </a:pPr>
            <a:r>
              <a:rPr lang="en-US" sz="4400" b="0" dirty="0"/>
              <a:t>5</a:t>
            </a:r>
            <a:r>
              <a:rPr lang="en-US" sz="4400" b="0" dirty="0" smtClean="0">
                <a:solidFill>
                  <a:prstClr val="white"/>
                </a:solidFill>
              </a:rPr>
              <a:t> </a:t>
            </a:r>
            <a:r>
              <a:rPr lang="en-US" sz="4400" b="0" dirty="0">
                <a:solidFill>
                  <a:prstClr val="white"/>
                </a:solidFill>
              </a:rPr>
              <a:t>April </a:t>
            </a:r>
            <a:r>
              <a:rPr lang="en-US" sz="4400" b="0" dirty="0" smtClean="0">
                <a:solidFill>
                  <a:prstClr val="white"/>
                </a:solidFill>
              </a:rPr>
              <a:t>2018</a:t>
            </a:r>
            <a:endParaRPr lang="en-US" sz="4400" b="0" dirty="0">
              <a:solidFill>
                <a:prstClr val="white"/>
              </a:solidFill>
            </a:endParaRPr>
          </a:p>
        </p:txBody>
      </p:sp>
    </p:spTree>
    <p:extLst>
      <p:ext uri="{BB962C8B-B14F-4D97-AF65-F5344CB8AC3E}">
        <p14:creationId xmlns:p14="http://schemas.microsoft.com/office/powerpoint/2010/main" val="213013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34887"/>
          </a:xfrm>
        </p:spPr>
        <p:txBody>
          <a:bodyPr/>
          <a:lstStyle/>
          <a:p>
            <a:r>
              <a:rPr lang="en-US" dirty="0"/>
              <a:t>Some advantages: </a:t>
            </a:r>
            <a:r>
              <a:rPr lang="en-US" dirty="0" smtClean="0"/>
              <a:t>Repositories</a:t>
            </a:r>
            <a:endParaRPr lang="en-US" dirty="0"/>
          </a:p>
        </p:txBody>
      </p:sp>
      <p:pic>
        <p:nvPicPr>
          <p:cNvPr id="5" name="Picture 4"/>
          <p:cNvPicPr>
            <a:picLocks noChangeAspect="1"/>
          </p:cNvPicPr>
          <p:nvPr/>
        </p:nvPicPr>
        <p:blipFill rotWithShape="1">
          <a:blip r:embed="rId3"/>
          <a:srcRect b="4731"/>
          <a:stretch/>
        </p:blipFill>
        <p:spPr>
          <a:xfrm>
            <a:off x="0" y="834887"/>
            <a:ext cx="12191999" cy="6023113"/>
          </a:xfrm>
          <a:prstGeom prst="rect">
            <a:avLst/>
          </a:prstGeom>
        </p:spPr>
      </p:pic>
      <p:sp>
        <p:nvSpPr>
          <p:cNvPr id="4" name="Oval 3"/>
          <p:cNvSpPr/>
          <p:nvPr/>
        </p:nvSpPr>
        <p:spPr>
          <a:xfrm>
            <a:off x="7381389" y="5887262"/>
            <a:ext cx="4691341" cy="696686"/>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01810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874643"/>
          </a:xfrm>
        </p:spPr>
        <p:txBody>
          <a:bodyPr/>
          <a:lstStyle/>
          <a:p>
            <a:r>
              <a:rPr lang="en-US" dirty="0" smtClean="0"/>
              <a:t>Colectica Questionnaire: Limitations</a:t>
            </a:r>
            <a:br>
              <a:rPr lang="en-US" dirty="0" smtClean="0"/>
            </a:br>
            <a:endParaRPr lang="en-US" dirty="0"/>
          </a:p>
        </p:txBody>
      </p:sp>
      <p:sp>
        <p:nvSpPr>
          <p:cNvPr id="3" name="Content Placeholder 2"/>
          <p:cNvSpPr>
            <a:spLocks noGrp="1"/>
          </p:cNvSpPr>
          <p:nvPr>
            <p:ph idx="1"/>
          </p:nvPr>
        </p:nvSpPr>
        <p:spPr>
          <a:xfrm>
            <a:off x="838200" y="1215025"/>
            <a:ext cx="10515600" cy="4961938"/>
          </a:xfrm>
        </p:spPr>
        <p:txBody>
          <a:bodyPr>
            <a:normAutofit fontScale="92500" lnSpcReduction="10000"/>
          </a:bodyPr>
          <a:lstStyle/>
          <a:p>
            <a:r>
              <a:rPr lang="en-US" sz="3000" dirty="0" smtClean="0"/>
              <a:t>Trial version cannot handle some of the more complex questionnaire design elements. </a:t>
            </a:r>
          </a:p>
          <a:p>
            <a:r>
              <a:rPr lang="en-US" sz="3000" dirty="0"/>
              <a:t>Some examples </a:t>
            </a:r>
            <a:r>
              <a:rPr lang="en-US" sz="3000" dirty="0" smtClean="0"/>
              <a:t>are: </a:t>
            </a:r>
            <a:r>
              <a:rPr lang="en-US" sz="3000" dirty="0" smtClean="0">
                <a:solidFill>
                  <a:srgbClr val="002060"/>
                </a:solidFill>
              </a:rPr>
              <a:t>grid questions</a:t>
            </a:r>
            <a:r>
              <a:rPr lang="en-US" sz="3000" dirty="0" smtClean="0"/>
              <a:t>, </a:t>
            </a:r>
            <a:r>
              <a:rPr lang="en-US" sz="3000" dirty="0"/>
              <a:t>reusable lists of response options, globally </a:t>
            </a:r>
            <a:r>
              <a:rPr lang="en-US" sz="3000" dirty="0" smtClean="0"/>
              <a:t>adding fields for specifications, setting don’t know and refusals globally, ability to store and cumulate display logic, rosters and loops, adding comments to questions.</a:t>
            </a:r>
          </a:p>
          <a:p>
            <a:r>
              <a:rPr lang="en-US" sz="3000" dirty="0" smtClean="0"/>
              <a:t>We got around the limitations by programming what we could in the software and providing a cover sheet for each section with additional information that could not be entered in the software.</a:t>
            </a:r>
          </a:p>
          <a:p>
            <a:pPr marL="0" indent="0">
              <a:buNone/>
            </a:pPr>
            <a:r>
              <a:rPr lang="en-US" sz="3000" dirty="0" smtClean="0"/>
              <a:t>  e.g. text fills, refusal/don’t know options, instructions for looping, and grid questions.</a:t>
            </a:r>
            <a:r>
              <a:rPr lang="en-US" dirty="0" smtClean="0"/>
              <a:t> </a:t>
            </a:r>
            <a:endParaRPr lang="en-US" dirty="0"/>
          </a:p>
        </p:txBody>
      </p:sp>
    </p:spTree>
    <p:extLst>
      <p:ext uri="{BB962C8B-B14F-4D97-AF65-F5344CB8AC3E}">
        <p14:creationId xmlns:p14="http://schemas.microsoft.com/office/powerpoint/2010/main" val="24499003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0"/>
            <a:ext cx="10972800" cy="804672"/>
          </a:xfrm>
        </p:spPr>
        <p:txBody>
          <a:bodyPr/>
          <a:lstStyle/>
          <a:p>
            <a:r>
              <a:rPr lang="en-US" dirty="0" smtClean="0"/>
              <a:t>Cluster screener (grid question) in the CE</a:t>
            </a:r>
            <a:endParaRPr lang="en-US" dirty="0"/>
          </a:p>
        </p:txBody>
      </p:sp>
      <p:pic>
        <p:nvPicPr>
          <p:cNvPr id="4" name="Content Placeholder 3"/>
          <p:cNvPicPr>
            <a:picLocks noGrp="1"/>
          </p:cNvPicPr>
          <p:nvPr>
            <p:ph idx="1"/>
          </p:nvPr>
        </p:nvPicPr>
        <p:blipFill>
          <a:blip r:embed="rId3"/>
          <a:stretch>
            <a:fillRect/>
          </a:stretch>
        </p:blipFill>
        <p:spPr>
          <a:xfrm>
            <a:off x="0" y="804672"/>
            <a:ext cx="12192000" cy="6053328"/>
          </a:xfrm>
          <a:prstGeom prst="rect">
            <a:avLst/>
          </a:prstGeom>
        </p:spPr>
      </p:pic>
    </p:spTree>
    <p:extLst>
      <p:ext uri="{BB962C8B-B14F-4D97-AF65-F5344CB8AC3E}">
        <p14:creationId xmlns:p14="http://schemas.microsoft.com/office/powerpoint/2010/main" val="3330980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093" y="0"/>
            <a:ext cx="10972800" cy="804672"/>
          </a:xfrm>
        </p:spPr>
        <p:txBody>
          <a:bodyPr/>
          <a:lstStyle/>
          <a:p>
            <a:r>
              <a:rPr lang="en-US" dirty="0"/>
              <a:t> G</a:t>
            </a:r>
            <a:r>
              <a:rPr lang="en-US" dirty="0" smtClean="0"/>
              <a:t>rid question in Colectica Questionnaires</a:t>
            </a:r>
            <a:endParaRPr lang="en-US" dirty="0"/>
          </a:p>
        </p:txBody>
      </p:sp>
      <p:sp>
        <p:nvSpPr>
          <p:cNvPr id="4" name="Rectangle 2"/>
          <p:cNvSpPr>
            <a:spLocks noChangeArrowheads="1"/>
          </p:cNvSpPr>
          <p:nvPr/>
        </p:nvSpPr>
        <p:spPr bwMode="auto">
          <a:xfrm>
            <a:off x="1415441" y="3531456"/>
            <a:ext cx="10083452"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Section:</a:t>
            </a:r>
            <a:endParaRPr kumimoji="0" lang="en-US" alt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025"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b="5755"/>
          <a:stretch/>
        </p:blipFill>
        <p:spPr bwMode="auto">
          <a:xfrm>
            <a:off x="0" y="804672"/>
            <a:ext cx="12191999" cy="60533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066794" y="54943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6198153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2. Investigating Data Inconsistencies</a:t>
            </a:r>
            <a:r>
              <a:rPr lang="en-US" dirty="0"/>
              <a:t/>
            </a:r>
            <a:br>
              <a:rPr lang="en-US" dirty="0"/>
            </a:br>
            <a:endParaRPr lang="en-US" dirty="0"/>
          </a:p>
        </p:txBody>
      </p:sp>
    </p:spTree>
    <p:extLst>
      <p:ext uri="{BB962C8B-B14F-4D97-AF65-F5344CB8AC3E}">
        <p14:creationId xmlns:p14="http://schemas.microsoft.com/office/powerpoint/2010/main" val="26836623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04672"/>
          </a:xfrm>
        </p:spPr>
        <p:txBody>
          <a:bodyPr/>
          <a:lstStyle/>
          <a:p>
            <a:r>
              <a:rPr lang="en-US" dirty="0" smtClean="0">
                <a:solidFill>
                  <a:srgbClr val="002060"/>
                </a:solidFill>
              </a:rPr>
              <a:t>Fragmented </a:t>
            </a:r>
            <a:r>
              <a:rPr lang="en-US" dirty="0">
                <a:solidFill>
                  <a:srgbClr val="002060"/>
                </a:solidFill>
              </a:rPr>
              <a:t>metadata across time and processes</a:t>
            </a:r>
            <a:endParaRPr lang="en-US" dirty="0"/>
          </a:p>
        </p:txBody>
      </p:sp>
      <p:sp>
        <p:nvSpPr>
          <p:cNvPr id="3" name="Content Placeholder 2"/>
          <p:cNvSpPr>
            <a:spLocks noGrp="1"/>
          </p:cNvSpPr>
          <p:nvPr>
            <p:ph idx="1"/>
          </p:nvPr>
        </p:nvSpPr>
        <p:spPr>
          <a:xfrm>
            <a:off x="838200" y="656298"/>
            <a:ext cx="10515600" cy="3868268"/>
          </a:xfrm>
        </p:spPr>
        <p:txBody>
          <a:bodyPr>
            <a:normAutofit lnSpcReduction="10000"/>
          </a:bodyPr>
          <a:lstStyle/>
          <a:p>
            <a:pPr marL="0" indent="0" algn="ctr">
              <a:buNone/>
            </a:pPr>
            <a:r>
              <a:rPr lang="en-US" sz="2800" b="1" dirty="0" smtClean="0">
                <a:solidFill>
                  <a:srgbClr val="C00000"/>
                </a:solidFill>
              </a:rPr>
              <a:t>Challenges</a:t>
            </a:r>
          </a:p>
          <a:p>
            <a:r>
              <a:rPr lang="en-US" sz="2800" dirty="0"/>
              <a:t>Maintained </a:t>
            </a:r>
            <a:r>
              <a:rPr lang="en-US" sz="2800" dirty="0" smtClean="0"/>
              <a:t>separately</a:t>
            </a:r>
          </a:p>
          <a:p>
            <a:pPr lvl="1"/>
            <a:r>
              <a:rPr lang="en-US" sz="2400" dirty="0" smtClean="0"/>
              <a:t>by </a:t>
            </a:r>
            <a:r>
              <a:rPr lang="en-US" sz="2400" dirty="0"/>
              <a:t>surveys (Diary or Interview) </a:t>
            </a:r>
          </a:p>
          <a:p>
            <a:pPr lvl="1"/>
            <a:r>
              <a:rPr lang="en-US" sz="2400" dirty="0"/>
              <a:t>by years (… 2015, 2016, 2017 …)  </a:t>
            </a:r>
          </a:p>
          <a:p>
            <a:pPr lvl="1"/>
            <a:r>
              <a:rPr lang="en-US" sz="2400" dirty="0" smtClean="0"/>
              <a:t>by </a:t>
            </a:r>
            <a:r>
              <a:rPr lang="en-US" sz="2400" dirty="0"/>
              <a:t>3</a:t>
            </a:r>
            <a:r>
              <a:rPr lang="en-US" sz="2400" dirty="0" smtClean="0"/>
              <a:t> </a:t>
            </a:r>
            <a:r>
              <a:rPr lang="en-US" sz="2400" dirty="0"/>
              <a:t>data processing </a:t>
            </a:r>
            <a:r>
              <a:rPr lang="en-US" sz="2400" dirty="0" smtClean="0"/>
              <a:t>subsystems </a:t>
            </a:r>
          </a:p>
          <a:p>
            <a:pPr lvl="1"/>
            <a:r>
              <a:rPr lang="en-US" sz="2400" dirty="0" smtClean="0"/>
              <a:t>Initial Edit System (IES), Edit and Estimation System (EES), Microdata, and Tables</a:t>
            </a:r>
          </a:p>
          <a:p>
            <a:r>
              <a:rPr lang="en-US" sz="2800" dirty="0" smtClean="0"/>
              <a:t>Multiple </a:t>
            </a:r>
            <a:r>
              <a:rPr lang="en-US" sz="2800" dirty="0"/>
              <a:t>points of manual input and alteration</a:t>
            </a:r>
          </a:p>
          <a:p>
            <a:r>
              <a:rPr lang="en-US" sz="2800" dirty="0" smtClean="0"/>
              <a:t>Many different </a:t>
            </a:r>
            <a:r>
              <a:rPr lang="en-US" sz="2800" dirty="0"/>
              <a:t>folders, different file formats, separate </a:t>
            </a:r>
            <a:r>
              <a:rPr lang="en-US" sz="2800" dirty="0" smtClean="0"/>
              <a:t>database</a:t>
            </a:r>
          </a:p>
          <a:p>
            <a:pPr marL="0" indent="0">
              <a:buNone/>
            </a:pPr>
            <a:endParaRPr lang="en-US" sz="2400" dirty="0"/>
          </a:p>
          <a:p>
            <a:endParaRPr lang="en-US" sz="2400" dirty="0" smtClean="0"/>
          </a:p>
          <a:p>
            <a:endParaRPr lang="en-US" sz="2400" dirty="0" smtClean="0"/>
          </a:p>
          <a:p>
            <a:pPr marL="0" indent="0">
              <a:buNone/>
            </a:pPr>
            <a:endParaRPr lang="en-US" dirty="0"/>
          </a:p>
        </p:txBody>
      </p:sp>
      <p:sp>
        <p:nvSpPr>
          <p:cNvPr id="4" name="Rectangle 3"/>
          <p:cNvSpPr/>
          <p:nvPr/>
        </p:nvSpPr>
        <p:spPr>
          <a:xfrm>
            <a:off x="1209304" y="4524566"/>
            <a:ext cx="9773391" cy="1077218"/>
          </a:xfrm>
          <a:prstGeom prst="rect">
            <a:avLst/>
          </a:prstGeom>
          <a:solidFill>
            <a:schemeClr val="bg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600" b="1" dirty="0" smtClean="0">
                <a:solidFill>
                  <a:srgbClr val="0070C0"/>
                </a:solidFill>
                <a:latin typeface="Calibri" panose="020F0502020204030204" pitchFamily="34" charset="0"/>
                <a:cs typeface="Calibri" panose="020F0502020204030204" pitchFamily="34" charset="0"/>
              </a:rPr>
              <a:t>Solution:</a:t>
            </a:r>
            <a:r>
              <a:rPr lang="en-US" sz="4000" b="1" dirty="0" smtClean="0">
                <a:solidFill>
                  <a:srgbClr val="C00000"/>
                </a:solidFill>
                <a:latin typeface="Calibri" panose="020F0502020204030204" pitchFamily="34" charset="0"/>
                <a:cs typeface="Calibri" panose="020F0502020204030204" pitchFamily="34" charset="0"/>
              </a:rPr>
              <a:t>  </a:t>
            </a:r>
            <a:r>
              <a:rPr lang="en-US" sz="2400" dirty="0" smtClean="0">
                <a:solidFill>
                  <a:srgbClr val="0070C0"/>
                </a:solidFill>
                <a:latin typeface="Calibri" panose="020F0502020204030204" pitchFamily="34" charset="0"/>
                <a:cs typeface="Calibri" panose="020F0502020204030204" pitchFamily="34" charset="0"/>
              </a:rPr>
              <a:t>Testing Colectica Designer, Repository, and Portal to put all metadata across time</a:t>
            </a:r>
            <a:r>
              <a:rPr lang="en-US" sz="2400" dirty="0">
                <a:solidFill>
                  <a:srgbClr val="0070C0"/>
                </a:solidFill>
                <a:latin typeface="Calibri" panose="020F0502020204030204" pitchFamily="34" charset="0"/>
                <a:cs typeface="Calibri" panose="020F0502020204030204" pitchFamily="34" charset="0"/>
              </a:rPr>
              <a:t> </a:t>
            </a:r>
            <a:r>
              <a:rPr lang="en-US" sz="2400" dirty="0" smtClean="0">
                <a:solidFill>
                  <a:srgbClr val="0070C0"/>
                </a:solidFill>
                <a:latin typeface="Calibri" panose="020F0502020204030204" pitchFamily="34" charset="0"/>
                <a:cs typeface="Calibri" panose="020F0502020204030204" pitchFamily="34" charset="0"/>
              </a:rPr>
              <a:t>and subsystem onto one web-based portal</a:t>
            </a:r>
            <a:endParaRPr lang="en-US" sz="24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277197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2. Investigating Data Inconsistencies</a:t>
            </a:r>
            <a:endParaRPr lang="en-US" dirty="0"/>
          </a:p>
        </p:txBody>
      </p:sp>
      <p:sp>
        <p:nvSpPr>
          <p:cNvPr id="3" name="Content Placeholder 2"/>
          <p:cNvSpPr>
            <a:spLocks noGrp="1"/>
          </p:cNvSpPr>
          <p:nvPr>
            <p:ph idx="1"/>
          </p:nvPr>
        </p:nvSpPr>
        <p:spPr>
          <a:xfrm>
            <a:off x="609600" y="1112838"/>
            <a:ext cx="10972800" cy="3992563"/>
          </a:xfrm>
        </p:spPr>
        <p:txBody>
          <a:bodyPr/>
          <a:lstStyle/>
          <a:p>
            <a:pPr marL="0" indent="0">
              <a:buNone/>
            </a:pPr>
            <a:r>
              <a:rPr lang="en-US" sz="2800" b="1" dirty="0" smtClean="0"/>
              <a:t>Inquiry Request</a:t>
            </a:r>
            <a:r>
              <a:rPr lang="en-US" sz="2800" dirty="0" smtClean="0"/>
              <a:t>: Research Universal Classification Code 580311 </a:t>
            </a:r>
            <a:r>
              <a:rPr lang="en-US" dirty="0" smtClean="0"/>
              <a:t/>
            </a:r>
            <a:br>
              <a:rPr lang="en-US" dirty="0" smtClean="0"/>
            </a:br>
            <a:endParaRPr lang="en-US" dirty="0" smtClean="0"/>
          </a:p>
          <a:p>
            <a:pPr>
              <a:buFont typeface="Wingdings" panose="05000000000000000000" pitchFamily="2" charset="2"/>
              <a:buChar char="Ø"/>
            </a:pPr>
            <a:r>
              <a:rPr lang="en-US" sz="2800" dirty="0" smtClean="0"/>
              <a:t>What variables are used to map to this UCC?</a:t>
            </a:r>
            <a:endParaRPr lang="en-US" sz="2800" dirty="0"/>
          </a:p>
          <a:p>
            <a:pPr>
              <a:buFont typeface="Wingdings" panose="05000000000000000000" pitchFamily="2" charset="2"/>
              <a:buChar char="Ø"/>
            </a:pPr>
            <a:r>
              <a:rPr lang="en-US" sz="2800" dirty="0" smtClean="0"/>
              <a:t>How is the associated question asked in the survey?</a:t>
            </a:r>
          </a:p>
          <a:p>
            <a:pPr>
              <a:buFont typeface="Wingdings" panose="05000000000000000000" pitchFamily="2" charset="2"/>
              <a:buChar char="Ø"/>
            </a:pPr>
            <a:r>
              <a:rPr lang="en-US" sz="2800" dirty="0" smtClean="0"/>
              <a:t>Get descriptive statistics, i.e. average, frequencies, etc.</a:t>
            </a:r>
          </a:p>
          <a:p>
            <a:pPr>
              <a:buFont typeface="Wingdings" panose="05000000000000000000" pitchFamily="2" charset="2"/>
              <a:buChar char="Ø"/>
            </a:pPr>
            <a:endParaRPr lang="en-US" sz="2800" dirty="0" smtClean="0"/>
          </a:p>
          <a:p>
            <a:pPr>
              <a:buFont typeface="Wingdings" panose="05000000000000000000" pitchFamily="2" charset="2"/>
              <a:buChar char="Ø"/>
            </a:pPr>
            <a:endParaRPr lang="en-US" sz="2800" dirty="0" smtClean="0"/>
          </a:p>
          <a:p>
            <a:endParaRPr lang="en-US" dirty="0"/>
          </a:p>
        </p:txBody>
      </p:sp>
    </p:spTree>
    <p:extLst>
      <p:ext uri="{BB962C8B-B14F-4D97-AF65-F5344CB8AC3E}">
        <p14:creationId xmlns:p14="http://schemas.microsoft.com/office/powerpoint/2010/main" val="3188087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6643" y="0"/>
            <a:ext cx="8945217" cy="804672"/>
          </a:xfrm>
        </p:spPr>
        <p:txBody>
          <a:bodyPr/>
          <a:lstStyle/>
          <a:p>
            <a:r>
              <a:rPr lang="en-US" dirty="0"/>
              <a:t>2. Investigating Data Inconsistencies</a:t>
            </a:r>
          </a:p>
        </p:txBody>
      </p:sp>
      <p:sp>
        <p:nvSpPr>
          <p:cNvPr id="3" name="Content Placeholder 2"/>
          <p:cNvSpPr>
            <a:spLocks noGrp="1"/>
          </p:cNvSpPr>
          <p:nvPr>
            <p:ph idx="1"/>
          </p:nvPr>
        </p:nvSpPr>
        <p:spPr>
          <a:xfrm>
            <a:off x="283029" y="1033325"/>
            <a:ext cx="5826223" cy="3992563"/>
          </a:xfrm>
        </p:spPr>
        <p:txBody>
          <a:bodyPr/>
          <a:lstStyle/>
          <a:p>
            <a:r>
              <a:rPr lang="en-US" sz="2800" dirty="0" smtClean="0"/>
              <a:t>Current Production Method</a:t>
            </a:r>
          </a:p>
          <a:p>
            <a:pPr lvl="1"/>
            <a:r>
              <a:rPr lang="en-US" sz="2400" dirty="0" smtClean="0"/>
              <a:t>1. Excel mapping </a:t>
            </a:r>
            <a:r>
              <a:rPr lang="en-US" sz="2400" dirty="0"/>
              <a:t>f</a:t>
            </a:r>
            <a:r>
              <a:rPr lang="en-US" sz="2400" dirty="0" smtClean="0"/>
              <a:t>ile</a:t>
            </a:r>
          </a:p>
          <a:p>
            <a:pPr lvl="1"/>
            <a:r>
              <a:rPr lang="en-US" sz="2400" dirty="0" smtClean="0"/>
              <a:t>2. Web-based P&amp;C data dictionary</a:t>
            </a:r>
          </a:p>
          <a:p>
            <a:pPr lvl="1"/>
            <a:r>
              <a:rPr lang="en-US" sz="2400" dirty="0" smtClean="0"/>
              <a:t>3. PDF public-use microdata dictionary</a:t>
            </a:r>
          </a:p>
          <a:p>
            <a:pPr lvl="1"/>
            <a:r>
              <a:rPr lang="en-US" sz="2400" dirty="0" smtClean="0"/>
              <a:t>4. BLS website to get data</a:t>
            </a:r>
          </a:p>
          <a:p>
            <a:pPr lvl="1"/>
            <a:r>
              <a:rPr lang="en-US" sz="2400" dirty="0" smtClean="0"/>
              <a:t>5. SAS enterprise to get stats</a:t>
            </a:r>
          </a:p>
          <a:p>
            <a:pPr lvl="1"/>
            <a:endParaRPr lang="en-US" dirty="0"/>
          </a:p>
        </p:txBody>
      </p:sp>
      <p:sp>
        <p:nvSpPr>
          <p:cNvPr id="4" name="Content Placeholder 2"/>
          <p:cNvSpPr txBox="1">
            <a:spLocks/>
          </p:cNvSpPr>
          <p:nvPr/>
        </p:nvSpPr>
        <p:spPr bwMode="auto">
          <a:xfrm>
            <a:off x="5989509" y="1033325"/>
            <a:ext cx="5203371" cy="3992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CE1126"/>
              </a:buClr>
              <a:buSzPct val="80000"/>
              <a:buFont typeface="Wingdings" pitchFamily="2" charset="2"/>
              <a:buChar char=""/>
              <a:defRPr sz="3200" kern="1200" baseline="0">
                <a:solidFill>
                  <a:srgbClr val="192168"/>
                </a:solidFill>
                <a:latin typeface="Calibri" panose="020F0502020204030204" pitchFamily="34" charset="0"/>
                <a:ea typeface="+mn-ea"/>
                <a:cs typeface="Calibri" panose="020F0502020204030204" pitchFamily="34" charset="0"/>
              </a:defRPr>
            </a:lvl1pPr>
            <a:lvl2pPr marL="742950" indent="-285750" algn="l" rtl="0" eaLnBrk="0" fontAlgn="base" hangingPunct="0">
              <a:spcBef>
                <a:spcPct val="20000"/>
              </a:spcBef>
              <a:spcAft>
                <a:spcPct val="0"/>
              </a:spcAft>
              <a:buClr>
                <a:srgbClr val="CE1126"/>
              </a:buClr>
              <a:buFont typeface="Wingdings 3" pitchFamily="18" charset="2"/>
              <a:buChar char=""/>
              <a:defRPr sz="2800" kern="1200">
                <a:solidFill>
                  <a:srgbClr val="192168"/>
                </a:solidFill>
                <a:latin typeface="Calibri" panose="020F0502020204030204" pitchFamily="34" charset="0"/>
                <a:ea typeface="+mn-ea"/>
                <a:cs typeface="Calibri" panose="020F0502020204030204" pitchFamily="34" charset="0"/>
              </a:defRPr>
            </a:lvl2pPr>
            <a:lvl3pPr marL="1143000" indent="-228600" algn="l" rtl="0" eaLnBrk="0" fontAlgn="base" hangingPunct="0">
              <a:spcBef>
                <a:spcPct val="20000"/>
              </a:spcBef>
              <a:spcAft>
                <a:spcPct val="0"/>
              </a:spcAft>
              <a:buClr>
                <a:srgbClr val="CE1126"/>
              </a:buClr>
              <a:buFont typeface="Calibri" pitchFamily="34" charset="0"/>
              <a:buChar char="–"/>
              <a:defRPr sz="2400" kern="1200">
                <a:solidFill>
                  <a:srgbClr val="192168"/>
                </a:solidFill>
                <a:latin typeface="Calibri" panose="020F0502020204030204" pitchFamily="34" charset="0"/>
                <a:ea typeface="+mn-ea"/>
                <a:cs typeface="Calibri" panose="020F0502020204030204" pitchFamily="34" charset="0"/>
              </a:defRPr>
            </a:lvl3pPr>
            <a:lvl4pPr marL="1600200" indent="-228600" algn="l" rtl="0" eaLnBrk="0" fontAlgn="base" hangingPunct="0">
              <a:spcBef>
                <a:spcPct val="20000"/>
              </a:spcBef>
              <a:spcAft>
                <a:spcPct val="0"/>
              </a:spcAft>
              <a:buClr>
                <a:srgbClr val="CE1126"/>
              </a:buClr>
              <a:buSzPct val="125000"/>
              <a:buFont typeface="Arial" charset="0"/>
              <a:buChar char="•"/>
              <a:defRPr sz="2000" kern="1200">
                <a:solidFill>
                  <a:srgbClr val="192168"/>
                </a:solidFill>
                <a:latin typeface="Calibri" panose="020F0502020204030204" pitchFamily="34" charset="0"/>
                <a:ea typeface="+mn-ea"/>
                <a:cs typeface="Calibri" panose="020F0502020204030204" pitchFamily="34" charset="0"/>
              </a:defRPr>
            </a:lvl4pPr>
            <a:lvl5pPr marL="2057400" indent="-228600" algn="l" rtl="0" eaLnBrk="0" fontAlgn="base" hangingPunct="0">
              <a:spcBef>
                <a:spcPct val="20000"/>
              </a:spcBef>
              <a:spcAft>
                <a:spcPct val="0"/>
              </a:spcAft>
              <a:buClr>
                <a:srgbClr val="CE1126"/>
              </a:buClr>
              <a:buFont typeface="Wingdings" pitchFamily="2" charset="2"/>
              <a:buChar char="v"/>
              <a:defRPr sz="2000" kern="1200">
                <a:solidFill>
                  <a:srgbClr val="000000"/>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Using Colectica and DDI</a:t>
            </a:r>
          </a:p>
          <a:p>
            <a:pPr lvl="1"/>
            <a:r>
              <a:rPr lang="en-US" sz="2400" dirty="0" smtClean="0"/>
              <a:t>Colectica Repository and Portal through web-based prototype</a:t>
            </a:r>
            <a:endParaRPr lang="en-US" sz="2400" dirty="0"/>
          </a:p>
        </p:txBody>
      </p:sp>
    </p:spTree>
    <p:extLst>
      <p:ext uri="{BB962C8B-B14F-4D97-AF65-F5344CB8AC3E}">
        <p14:creationId xmlns:p14="http://schemas.microsoft.com/office/powerpoint/2010/main" val="33278868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68563" y="0"/>
            <a:ext cx="7820731"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File 1</a:t>
            </a:r>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a:t>
            </a:r>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 Excel mapping file for UCC</a:t>
            </a:r>
            <a:endParaRPr lang="en-US" sz="4400" b="1" dirty="0">
              <a:solidFill>
                <a:srgbClr val="002060"/>
              </a:solidFill>
              <a:latin typeface="Calibri" panose="020F0502020204030204" pitchFamily="34" charset="0"/>
              <a:cs typeface="Calibri" panose="020F0502020204030204" pitchFamily="34" charset="0"/>
            </a:endParaRPr>
          </a:p>
        </p:txBody>
      </p:sp>
      <p:pic>
        <p:nvPicPr>
          <p:cNvPr id="6" name="Picture 5"/>
          <p:cNvPicPr/>
          <p:nvPr/>
        </p:nvPicPr>
        <p:blipFill rotWithShape="1">
          <a:blip r:embed="rId3"/>
          <a:srcRect t="5960" r="47181" b="51717"/>
          <a:stretch/>
        </p:blipFill>
        <p:spPr bwMode="auto">
          <a:xfrm>
            <a:off x="0" y="769442"/>
            <a:ext cx="12192000" cy="6088558"/>
          </a:xfrm>
          <a:prstGeom prst="rect">
            <a:avLst/>
          </a:prstGeom>
          <a:ln>
            <a:noFill/>
          </a:ln>
          <a:extLst>
            <a:ext uri="{53640926-AAD7-44D8-BBD7-CCE9431645EC}">
              <a14:shadowObscured xmlns:a14="http://schemas.microsoft.com/office/drawing/2010/main"/>
            </a:ext>
          </a:extLst>
        </p:spPr>
      </p:pic>
      <p:sp>
        <p:nvSpPr>
          <p:cNvPr id="7" name="Oval 6"/>
          <p:cNvSpPr/>
          <p:nvPr/>
        </p:nvSpPr>
        <p:spPr>
          <a:xfrm>
            <a:off x="6460908" y="3818622"/>
            <a:ext cx="881743" cy="248698"/>
          </a:xfrm>
          <a:prstGeom prst="ellipse">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91388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3846" y="1041625"/>
            <a:ext cx="10972800" cy="319171"/>
          </a:xfrm>
          <a:prstGeom prst="rect">
            <a:avLst/>
          </a:prstGeom>
        </p:spPr>
        <p:txBody>
          <a:bodyPr/>
          <a:lstStyle>
            <a:lvl1pPr algn="ctr" rtl="0" eaLnBrk="0" fontAlgn="base" hangingPunct="0">
              <a:spcBef>
                <a:spcPct val="0"/>
              </a:spcBef>
              <a:spcAft>
                <a:spcPct val="0"/>
              </a:spcAft>
              <a:defRPr sz="4400" b="1" kern="1200">
                <a:solidFill>
                  <a:srgbClr val="192168"/>
                </a:solidFill>
                <a:latin typeface="Calibri" panose="020F0502020204030204" pitchFamily="34" charset="0"/>
                <a:ea typeface="+mj-ea"/>
                <a:cs typeface="Calibri" panose="020F0502020204030204" pitchFamily="34" charset="0"/>
              </a:defRPr>
            </a:lvl1pPr>
            <a:lvl2pPr algn="ctr" rtl="0" eaLnBrk="0" fontAlgn="base" hangingPunct="0">
              <a:spcBef>
                <a:spcPct val="0"/>
              </a:spcBef>
              <a:spcAft>
                <a:spcPct val="0"/>
              </a:spcAft>
              <a:defRPr sz="4400" b="1">
                <a:solidFill>
                  <a:srgbClr val="192168"/>
                </a:solidFill>
                <a:latin typeface="Tahoma" pitchFamily="34" charset="0"/>
                <a:cs typeface="Tahoma" pitchFamily="34" charset="0"/>
              </a:defRPr>
            </a:lvl2pPr>
            <a:lvl3pPr algn="ctr" rtl="0" eaLnBrk="0" fontAlgn="base" hangingPunct="0">
              <a:spcBef>
                <a:spcPct val="0"/>
              </a:spcBef>
              <a:spcAft>
                <a:spcPct val="0"/>
              </a:spcAft>
              <a:defRPr sz="4400" b="1">
                <a:solidFill>
                  <a:srgbClr val="192168"/>
                </a:solidFill>
                <a:latin typeface="Tahoma" pitchFamily="34" charset="0"/>
                <a:cs typeface="Tahoma" pitchFamily="34" charset="0"/>
              </a:defRPr>
            </a:lvl3pPr>
            <a:lvl4pPr algn="ctr" rtl="0" eaLnBrk="0" fontAlgn="base" hangingPunct="0">
              <a:spcBef>
                <a:spcPct val="0"/>
              </a:spcBef>
              <a:spcAft>
                <a:spcPct val="0"/>
              </a:spcAft>
              <a:defRPr sz="4400" b="1">
                <a:solidFill>
                  <a:srgbClr val="192168"/>
                </a:solidFill>
                <a:latin typeface="Tahoma" pitchFamily="34" charset="0"/>
                <a:cs typeface="Tahoma" pitchFamily="34" charset="0"/>
              </a:defRPr>
            </a:lvl4pPr>
            <a:lvl5pPr algn="ctr" rtl="0" eaLnBrk="0" fontAlgn="base" hangingPunct="0">
              <a:spcBef>
                <a:spcPct val="0"/>
              </a:spcBef>
              <a:spcAft>
                <a:spcPct val="0"/>
              </a:spcAft>
              <a:defRPr sz="4400" b="1">
                <a:solidFill>
                  <a:srgbClr val="192168"/>
                </a:solidFill>
                <a:latin typeface="Tahoma" pitchFamily="34" charset="0"/>
                <a:cs typeface="Tahoma" pitchFamily="34" charset="0"/>
              </a:defRPr>
            </a:lvl5pPr>
            <a:lvl6pPr marL="457200" algn="ctr" rtl="0" fontAlgn="base">
              <a:spcBef>
                <a:spcPct val="0"/>
              </a:spcBef>
              <a:spcAft>
                <a:spcPct val="0"/>
              </a:spcAft>
              <a:defRPr sz="4400" b="1">
                <a:solidFill>
                  <a:schemeClr val="bg1"/>
                </a:solidFill>
                <a:latin typeface="Tahoma" pitchFamily="34" charset="0"/>
                <a:cs typeface="Tahoma" pitchFamily="34" charset="0"/>
              </a:defRPr>
            </a:lvl6pPr>
            <a:lvl7pPr marL="914400" algn="ctr" rtl="0" fontAlgn="base">
              <a:spcBef>
                <a:spcPct val="0"/>
              </a:spcBef>
              <a:spcAft>
                <a:spcPct val="0"/>
              </a:spcAft>
              <a:defRPr sz="4400" b="1">
                <a:solidFill>
                  <a:schemeClr val="bg1"/>
                </a:solidFill>
                <a:latin typeface="Tahoma" pitchFamily="34" charset="0"/>
                <a:cs typeface="Tahoma" pitchFamily="34" charset="0"/>
              </a:defRPr>
            </a:lvl7pPr>
            <a:lvl8pPr marL="1371600" algn="ctr" rtl="0" fontAlgn="base">
              <a:spcBef>
                <a:spcPct val="0"/>
              </a:spcBef>
              <a:spcAft>
                <a:spcPct val="0"/>
              </a:spcAft>
              <a:defRPr sz="4400" b="1">
                <a:solidFill>
                  <a:schemeClr val="bg1"/>
                </a:solidFill>
                <a:latin typeface="Tahoma" pitchFamily="34" charset="0"/>
                <a:cs typeface="Tahoma" pitchFamily="34" charset="0"/>
              </a:defRPr>
            </a:lvl8pPr>
            <a:lvl9pPr marL="1828800" algn="ctr" rtl="0" fontAlgn="base">
              <a:spcBef>
                <a:spcPct val="0"/>
              </a:spcBef>
              <a:spcAft>
                <a:spcPct val="0"/>
              </a:spcAft>
              <a:defRPr sz="4400" b="1">
                <a:solidFill>
                  <a:schemeClr val="bg1"/>
                </a:solidFill>
                <a:latin typeface="Tahoma" pitchFamily="34" charset="0"/>
                <a:cs typeface="Tahoma" pitchFamily="34" charset="0"/>
              </a:defRPr>
            </a:lvl9pPr>
          </a:lstStyle>
          <a:p>
            <a:r>
              <a:rPr lang="en-US" sz="1400" dirty="0">
                <a:solidFill>
                  <a:srgbClr val="00B0F0"/>
                </a:solidFill>
              </a:rPr>
              <a:t>2013 </a:t>
            </a:r>
            <a:r>
              <a:rPr lang="en-US" sz="1400" dirty="0" smtClean="0">
                <a:solidFill>
                  <a:srgbClr val="00B0F0"/>
                </a:solidFill>
              </a:rPr>
              <a:t>Interview Time Adjustment </a:t>
            </a:r>
            <a:r>
              <a:rPr lang="en-US" sz="1400" dirty="0">
                <a:solidFill>
                  <a:srgbClr val="00B0F0"/>
                </a:solidFill>
              </a:rPr>
              <a:t>Expenditure Mapping file </a:t>
            </a:r>
            <a:r>
              <a:rPr lang="en-US" sz="1400" dirty="0" smtClean="0"/>
              <a:t>– (Excel file located in year-designated folder) </a:t>
            </a:r>
            <a:endParaRPr lang="en-US" sz="1400" dirty="0"/>
          </a:p>
        </p:txBody>
      </p:sp>
      <p:sp>
        <p:nvSpPr>
          <p:cNvPr id="5" name="Rectangle 4"/>
          <p:cNvSpPr/>
          <p:nvPr/>
        </p:nvSpPr>
        <p:spPr>
          <a:xfrm>
            <a:off x="1666754" y="0"/>
            <a:ext cx="7820731"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File 1: Excel mapping file for UCC</a:t>
            </a:r>
            <a:endParaRPr lang="en-US" sz="4400" b="1" dirty="0">
              <a:solidFill>
                <a:srgbClr val="002060"/>
              </a:solidFill>
              <a:latin typeface="Calibri" panose="020F0502020204030204" pitchFamily="34" charset="0"/>
              <a:cs typeface="Calibri" panose="020F0502020204030204" pitchFamily="34" charset="0"/>
            </a:endParaRPr>
          </a:p>
        </p:txBody>
      </p:sp>
      <p:pic>
        <p:nvPicPr>
          <p:cNvPr id="6" name="Picture 5"/>
          <p:cNvPicPr/>
          <p:nvPr/>
        </p:nvPicPr>
        <p:blipFill rotWithShape="1">
          <a:blip r:embed="rId3"/>
          <a:srcRect t="5960" r="47181" b="51717"/>
          <a:stretch/>
        </p:blipFill>
        <p:spPr bwMode="auto">
          <a:xfrm>
            <a:off x="925287" y="1360796"/>
            <a:ext cx="9307284" cy="4730123"/>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4"/>
          <a:srcRect t="5960" r="47025" b="51414"/>
          <a:stretch/>
        </p:blipFill>
        <p:spPr bwMode="auto">
          <a:xfrm>
            <a:off x="925287" y="1360796"/>
            <a:ext cx="9303667" cy="4745364"/>
          </a:xfrm>
          <a:prstGeom prst="rect">
            <a:avLst/>
          </a:prstGeom>
          <a:ln>
            <a:noFill/>
          </a:ln>
          <a:extLst>
            <a:ext uri="{53640926-AAD7-44D8-BBD7-CCE9431645EC}">
              <a14:shadowObscured xmlns:a14="http://schemas.microsoft.com/office/drawing/2010/main"/>
            </a:ext>
          </a:extLst>
        </p:spPr>
      </p:pic>
      <p:sp>
        <p:nvSpPr>
          <p:cNvPr id="8" name="Oval 7"/>
          <p:cNvSpPr/>
          <p:nvPr/>
        </p:nvSpPr>
        <p:spPr>
          <a:xfrm>
            <a:off x="926959" y="4252967"/>
            <a:ext cx="1065964" cy="32824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1992923" y="4252967"/>
            <a:ext cx="859134" cy="328246"/>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5203371" y="4332514"/>
            <a:ext cx="881743" cy="248698"/>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98715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534" y="-63691"/>
            <a:ext cx="10515600" cy="1325563"/>
          </a:xfrm>
        </p:spPr>
        <p:txBody>
          <a:bodyPr/>
          <a:lstStyle/>
          <a:p>
            <a:r>
              <a:rPr lang="en-US" dirty="0" smtClean="0"/>
              <a:t>The Consumer Expenditure Surveys </a:t>
            </a:r>
            <a:endParaRPr lang="en-US" dirty="0"/>
          </a:p>
        </p:txBody>
      </p:sp>
      <p:sp>
        <p:nvSpPr>
          <p:cNvPr id="3" name="Content Placeholder 2"/>
          <p:cNvSpPr>
            <a:spLocks noGrp="1"/>
          </p:cNvSpPr>
          <p:nvPr>
            <p:ph idx="1"/>
          </p:nvPr>
        </p:nvSpPr>
        <p:spPr>
          <a:xfrm>
            <a:off x="440377" y="307542"/>
            <a:ext cx="11589327" cy="4509536"/>
          </a:xfrm>
        </p:spPr>
        <p:txBody>
          <a:bodyPr/>
          <a:lstStyle/>
          <a:p>
            <a:pPr marL="457200" lvl="1" indent="0">
              <a:buNone/>
            </a:pPr>
            <a:endParaRPr lang="en-US" dirty="0" smtClean="0"/>
          </a:p>
          <a:p>
            <a:pPr marL="457200" lvl="1" indent="0">
              <a:buNone/>
            </a:pPr>
            <a:r>
              <a:rPr lang="en-US" dirty="0"/>
              <a:t>N</a:t>
            </a:r>
            <a:r>
              <a:rPr lang="en-US" dirty="0" smtClean="0"/>
              <a:t>ational surveys on U.S. households’ spending</a:t>
            </a:r>
          </a:p>
          <a:p>
            <a:pPr lvl="1">
              <a:buFont typeface="Wingdings" panose="05000000000000000000" pitchFamily="2" charset="2"/>
              <a:buChar char="§"/>
            </a:pPr>
            <a:r>
              <a:rPr lang="en-US" dirty="0" smtClean="0"/>
              <a:t>Survey sponsor &amp; data processing</a:t>
            </a:r>
            <a:r>
              <a:rPr lang="en-US" dirty="0" smtClean="0">
                <a:solidFill>
                  <a:srgbClr val="0070C0"/>
                </a:solidFill>
              </a:rPr>
              <a:t>: BLS </a:t>
            </a:r>
          </a:p>
          <a:p>
            <a:pPr lvl="1">
              <a:buFont typeface="Wingdings" panose="05000000000000000000" pitchFamily="2" charset="2"/>
              <a:buChar char="§"/>
            </a:pPr>
            <a:r>
              <a:rPr lang="en-US" dirty="0"/>
              <a:t>Data Collection: </a:t>
            </a:r>
            <a:r>
              <a:rPr lang="en-US" dirty="0">
                <a:solidFill>
                  <a:srgbClr val="0070C0"/>
                </a:solidFill>
              </a:rPr>
              <a:t>Census Bureau</a:t>
            </a:r>
          </a:p>
          <a:p>
            <a:pPr lvl="1">
              <a:buFont typeface="Wingdings" panose="05000000000000000000" pitchFamily="2" charset="2"/>
              <a:buChar char="§"/>
            </a:pPr>
            <a:r>
              <a:rPr lang="en-US" dirty="0" smtClean="0"/>
              <a:t>Two </a:t>
            </a:r>
            <a:r>
              <a:rPr lang="en-US" dirty="0"/>
              <a:t>independent survey instruments: </a:t>
            </a:r>
            <a:r>
              <a:rPr lang="en-US" dirty="0" smtClean="0">
                <a:solidFill>
                  <a:srgbClr val="0070C0"/>
                </a:solidFill>
              </a:rPr>
              <a:t>Diary, Interview Survey </a:t>
            </a:r>
            <a:endParaRPr lang="en-US" dirty="0">
              <a:solidFill>
                <a:srgbClr val="0070C0"/>
              </a:solidFill>
            </a:endParaRPr>
          </a:p>
          <a:p>
            <a:pPr lvl="1">
              <a:buFont typeface="Wingdings" panose="05000000000000000000" pitchFamily="2" charset="2"/>
              <a:buChar char="§"/>
            </a:pPr>
            <a:r>
              <a:rPr lang="en-US" dirty="0" smtClean="0"/>
              <a:t>Data Processing:  </a:t>
            </a:r>
            <a:r>
              <a:rPr lang="en-US" dirty="0">
                <a:solidFill>
                  <a:srgbClr val="0070C0"/>
                </a:solidFill>
              </a:rPr>
              <a:t>BLS – across </a:t>
            </a:r>
            <a:r>
              <a:rPr lang="en-US" dirty="0" smtClean="0">
                <a:solidFill>
                  <a:srgbClr val="0070C0"/>
                </a:solidFill>
              </a:rPr>
              <a:t>3 subsystems </a:t>
            </a:r>
          </a:p>
          <a:p>
            <a:pPr lvl="2"/>
            <a:r>
              <a:rPr lang="en-US" dirty="0" smtClean="0"/>
              <a:t>Over </a:t>
            </a:r>
            <a:r>
              <a:rPr lang="en-US" dirty="0"/>
              <a:t>8</a:t>
            </a:r>
            <a:r>
              <a:rPr lang="en-US" dirty="0" smtClean="0"/>
              <a:t>0 </a:t>
            </a:r>
            <a:r>
              <a:rPr lang="en-US" dirty="0"/>
              <a:t>data processing </a:t>
            </a:r>
            <a:r>
              <a:rPr lang="en-US" dirty="0" smtClean="0"/>
              <a:t>jobs/edits for each survey of each year </a:t>
            </a:r>
          </a:p>
          <a:p>
            <a:pPr lvl="2"/>
            <a:r>
              <a:rPr lang="en-US" dirty="0"/>
              <a:t>O</a:t>
            </a:r>
            <a:r>
              <a:rPr lang="en-US" dirty="0" smtClean="0"/>
              <a:t>ver 3,400 </a:t>
            </a:r>
            <a:r>
              <a:rPr lang="en-US" dirty="0"/>
              <a:t>variables for each survey of each year </a:t>
            </a:r>
          </a:p>
          <a:p>
            <a:pPr lvl="1">
              <a:buFont typeface="Wingdings" panose="05000000000000000000" pitchFamily="2" charset="2"/>
              <a:buChar char="§"/>
            </a:pPr>
            <a:r>
              <a:rPr lang="en-US" dirty="0" smtClean="0"/>
              <a:t>Data Products release schedule: </a:t>
            </a:r>
            <a:r>
              <a:rPr lang="en-US" dirty="0">
                <a:solidFill>
                  <a:srgbClr val="0070C0"/>
                </a:solidFill>
              </a:rPr>
              <a:t>BLS </a:t>
            </a:r>
          </a:p>
          <a:p>
            <a:pPr lvl="2"/>
            <a:r>
              <a:rPr lang="en-US" dirty="0" smtClean="0"/>
              <a:t>Tabular </a:t>
            </a:r>
            <a:r>
              <a:rPr lang="en-US" dirty="0"/>
              <a:t>data </a:t>
            </a:r>
            <a:r>
              <a:rPr lang="en-US" dirty="0" smtClean="0"/>
              <a:t>(</a:t>
            </a:r>
            <a:r>
              <a:rPr lang="en-US" dirty="0">
                <a:solidFill>
                  <a:srgbClr val="0070C0"/>
                </a:solidFill>
              </a:rPr>
              <a:t>rolling 4 quarters of data every 6 months</a:t>
            </a:r>
            <a:r>
              <a:rPr lang="en-US" dirty="0"/>
              <a:t>)</a:t>
            </a:r>
          </a:p>
          <a:p>
            <a:pPr lvl="2"/>
            <a:r>
              <a:rPr lang="en-US" sz="2400" dirty="0" smtClean="0"/>
              <a:t>Public </a:t>
            </a:r>
            <a:r>
              <a:rPr lang="en-US" sz="2400" dirty="0"/>
              <a:t>Use Microdata </a:t>
            </a:r>
            <a:r>
              <a:rPr lang="en-US" sz="2400" dirty="0" smtClean="0"/>
              <a:t>(</a:t>
            </a:r>
            <a:r>
              <a:rPr lang="en-US" dirty="0">
                <a:solidFill>
                  <a:srgbClr val="0070C0"/>
                </a:solidFill>
              </a:rPr>
              <a:t>annually</a:t>
            </a:r>
            <a:r>
              <a:rPr lang="en-US" sz="2400" dirty="0" smtClean="0"/>
              <a:t>)</a:t>
            </a:r>
          </a:p>
          <a:p>
            <a:pPr lvl="2"/>
            <a:r>
              <a:rPr lang="en-US" sz="2400" dirty="0" smtClean="0"/>
              <a:t>Input to CPI </a:t>
            </a:r>
            <a:r>
              <a:rPr lang="en-US" dirty="0"/>
              <a:t>(</a:t>
            </a:r>
            <a:r>
              <a:rPr lang="en-US" dirty="0">
                <a:solidFill>
                  <a:srgbClr val="0070C0"/>
                </a:solidFill>
              </a:rPr>
              <a:t>quarterly</a:t>
            </a:r>
            <a:r>
              <a:rPr lang="en-US" dirty="0"/>
              <a:t>)</a:t>
            </a:r>
          </a:p>
        </p:txBody>
      </p:sp>
      <p:sp>
        <p:nvSpPr>
          <p:cNvPr id="4" name="TextBox 3"/>
          <p:cNvSpPr txBox="1"/>
          <p:nvPr/>
        </p:nvSpPr>
        <p:spPr>
          <a:xfrm>
            <a:off x="440377" y="6146947"/>
            <a:ext cx="9546771" cy="522514"/>
          </a:xfrm>
          <a:prstGeom prst="rect">
            <a:avLst/>
          </a:prstGeom>
        </p:spPr>
        <p:txBody>
          <a:bodyPr vert="horz" wrap="square" lIns="91440" tIns="45720" rIns="91440" bIns="45720" rtlCol="0" anchor="ctr">
            <a:normAutofit fontScale="9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endParaRPr>
          </a:p>
        </p:txBody>
      </p:sp>
    </p:spTree>
    <p:extLst>
      <p:ext uri="{BB962C8B-B14F-4D97-AF65-F5344CB8AC3E}">
        <p14:creationId xmlns:p14="http://schemas.microsoft.com/office/powerpoint/2010/main" val="30614024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19259" y="0"/>
            <a:ext cx="9365513"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File 2. Web-based P&amp;C Data Dictionary </a:t>
            </a:r>
            <a:endParaRPr lang="en-US" sz="4400" b="1" dirty="0">
              <a:solidFill>
                <a:srgbClr val="002060"/>
              </a:solidFill>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rotWithShape="1">
          <a:blip r:embed="rId3"/>
          <a:srcRect l="625" t="13175" r="23572" b="19524"/>
          <a:stretch/>
        </p:blipFill>
        <p:spPr>
          <a:xfrm>
            <a:off x="0" y="769441"/>
            <a:ext cx="12191999" cy="6088559"/>
          </a:xfrm>
          <a:prstGeom prst="rect">
            <a:avLst/>
          </a:prstGeom>
        </p:spPr>
      </p:pic>
    </p:spTree>
    <p:extLst>
      <p:ext uri="{BB962C8B-B14F-4D97-AF65-F5344CB8AC3E}">
        <p14:creationId xmlns:p14="http://schemas.microsoft.com/office/powerpoint/2010/main" val="20203411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45765" y="0"/>
            <a:ext cx="9365513"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File 2. Web-based P&amp;C Data </a:t>
            </a:r>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Dictionary </a:t>
            </a:r>
            <a:endParaRPr lang="en-US" sz="4400" b="1" dirty="0">
              <a:solidFill>
                <a:srgbClr val="002060"/>
              </a:solidFill>
              <a:latin typeface="Calibri" panose="020F0502020204030204" pitchFamily="34" charset="0"/>
              <a:cs typeface="Calibri" panose="020F0502020204030204" pitchFamily="34" charset="0"/>
            </a:endParaRPr>
          </a:p>
        </p:txBody>
      </p:sp>
      <p:pic>
        <p:nvPicPr>
          <p:cNvPr id="6" name="Picture 5"/>
          <p:cNvPicPr/>
          <p:nvPr/>
        </p:nvPicPr>
        <p:blipFill rotWithShape="1">
          <a:blip r:embed="rId3"/>
          <a:srcRect l="53288" t="6566" r="13494" b="52925"/>
          <a:stretch/>
        </p:blipFill>
        <p:spPr bwMode="auto">
          <a:xfrm>
            <a:off x="0" y="642258"/>
            <a:ext cx="12192000" cy="621574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444115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77365" y="0"/>
            <a:ext cx="9237272"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File 2. Web-based P&amp;C Data </a:t>
            </a:r>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Dictionary</a:t>
            </a:r>
            <a:endParaRPr lang="en-US" sz="4400" b="1" dirty="0">
              <a:solidFill>
                <a:srgbClr val="002060"/>
              </a:solidFill>
              <a:latin typeface="Calibri" panose="020F0502020204030204" pitchFamily="34" charset="0"/>
              <a:cs typeface="Calibri" panose="020F0502020204030204" pitchFamily="34" charset="0"/>
            </a:endParaRPr>
          </a:p>
        </p:txBody>
      </p:sp>
      <p:pic>
        <p:nvPicPr>
          <p:cNvPr id="8" name="Picture 7"/>
          <p:cNvPicPr/>
          <p:nvPr/>
        </p:nvPicPr>
        <p:blipFill rotWithShape="1">
          <a:blip r:embed="rId3"/>
          <a:srcRect l="53131" t="6896" r="14408" b="52520"/>
          <a:stretch/>
        </p:blipFill>
        <p:spPr bwMode="auto">
          <a:xfrm>
            <a:off x="2" y="769441"/>
            <a:ext cx="12191998"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01964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13244" y="0"/>
            <a:ext cx="9365513"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File 2. Web-based P&amp;C Data </a:t>
            </a:r>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Dictionary </a:t>
            </a:r>
            <a:endParaRPr lang="en-US" sz="4400" b="1" dirty="0">
              <a:solidFill>
                <a:srgbClr val="002060"/>
              </a:solidFill>
              <a:latin typeface="Calibri" panose="020F0502020204030204" pitchFamily="34" charset="0"/>
              <a:cs typeface="Calibri" panose="020F0502020204030204" pitchFamily="34" charset="0"/>
            </a:endParaRPr>
          </a:p>
        </p:txBody>
      </p:sp>
      <p:pic>
        <p:nvPicPr>
          <p:cNvPr id="8" name="Picture 7"/>
          <p:cNvPicPr/>
          <p:nvPr/>
        </p:nvPicPr>
        <p:blipFill rotWithShape="1">
          <a:blip r:embed="rId3"/>
          <a:srcRect l="53445" t="6684" r="12602" b="52927"/>
          <a:stretch/>
        </p:blipFill>
        <p:spPr bwMode="auto">
          <a:xfrm>
            <a:off x="1" y="769441"/>
            <a:ext cx="12192000" cy="60885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224493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53405" y="0"/>
            <a:ext cx="7823873"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File 3. PDF Microdata Dictionary </a:t>
            </a:r>
            <a:endParaRPr lang="en-US" sz="4400" b="1" dirty="0">
              <a:solidFill>
                <a:srgbClr val="002060"/>
              </a:solidFill>
              <a:latin typeface="Calibri" panose="020F0502020204030204" pitchFamily="34" charset="0"/>
              <a:cs typeface="Calibri" panose="020F0502020204030204" pitchFamily="34" charset="0"/>
            </a:endParaRPr>
          </a:p>
        </p:txBody>
      </p:sp>
      <p:pic>
        <p:nvPicPr>
          <p:cNvPr id="7" name="Picture 6"/>
          <p:cNvPicPr/>
          <p:nvPr/>
        </p:nvPicPr>
        <p:blipFill rotWithShape="1">
          <a:blip r:embed="rId3"/>
          <a:srcRect l="53209" t="6666" b="54238"/>
          <a:stretch/>
        </p:blipFill>
        <p:spPr bwMode="auto">
          <a:xfrm>
            <a:off x="939768" y="1360797"/>
            <a:ext cx="9251154" cy="4827967"/>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4"/>
          <a:srcRect l="53288" t="6566" b="52925"/>
          <a:stretch/>
        </p:blipFill>
        <p:spPr bwMode="auto">
          <a:xfrm>
            <a:off x="939769" y="1360797"/>
            <a:ext cx="9251154" cy="4827968"/>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5"/>
          <a:srcRect l="53444" t="6364" b="52927"/>
          <a:stretch/>
        </p:blipFill>
        <p:spPr bwMode="auto">
          <a:xfrm>
            <a:off x="939767" y="1360796"/>
            <a:ext cx="9251155" cy="4827968"/>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6"/>
          <a:srcRect l="1" t="7476" r="57331" b="51313"/>
          <a:stretch/>
        </p:blipFill>
        <p:spPr bwMode="auto">
          <a:xfrm>
            <a:off x="939766" y="1360796"/>
            <a:ext cx="9251156" cy="4827968"/>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7"/>
          <a:srcRect l="7267" t="11010" r="58274" b="52213"/>
          <a:stretch/>
        </p:blipFill>
        <p:spPr bwMode="auto">
          <a:xfrm>
            <a:off x="939764" y="1360794"/>
            <a:ext cx="9251157" cy="4827969"/>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8"/>
          <a:srcRect l="7424" t="11315" r="61792" b="57578"/>
          <a:stretch/>
        </p:blipFill>
        <p:spPr bwMode="auto">
          <a:xfrm>
            <a:off x="0" y="653144"/>
            <a:ext cx="12192000" cy="6204856"/>
          </a:xfrm>
          <a:prstGeom prst="rect">
            <a:avLst/>
          </a:prstGeom>
          <a:ln>
            <a:noFill/>
          </a:ln>
          <a:extLst>
            <a:ext uri="{53640926-AAD7-44D8-BBD7-CCE9431645EC}">
              <a14:shadowObscured xmlns:a14="http://schemas.microsoft.com/office/drawing/2010/main"/>
            </a:ext>
          </a:extLst>
        </p:spPr>
      </p:pic>
      <p:sp>
        <p:nvSpPr>
          <p:cNvPr id="13" name="Oval 12"/>
          <p:cNvSpPr/>
          <p:nvPr/>
        </p:nvSpPr>
        <p:spPr>
          <a:xfrm>
            <a:off x="554344" y="3169491"/>
            <a:ext cx="933294" cy="32649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554344" y="3751429"/>
            <a:ext cx="924580" cy="308099"/>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a:off x="549987" y="4650881"/>
            <a:ext cx="933294" cy="31228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671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44633" y="0"/>
            <a:ext cx="9709709"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File 4. BLS website to download dataset  </a:t>
            </a:r>
            <a:endParaRPr lang="en-US" sz="4400" b="1" dirty="0">
              <a:solidFill>
                <a:srgbClr val="002060"/>
              </a:solidFill>
              <a:latin typeface="Calibri" panose="020F0502020204030204" pitchFamily="34" charset="0"/>
              <a:cs typeface="Calibri" panose="020F0502020204030204" pitchFamily="34" charset="0"/>
            </a:endParaRPr>
          </a:p>
        </p:txBody>
      </p:sp>
      <p:pic>
        <p:nvPicPr>
          <p:cNvPr id="16" name="Picture 15"/>
          <p:cNvPicPr/>
          <p:nvPr/>
        </p:nvPicPr>
        <p:blipFill rotWithShape="1">
          <a:blip r:embed="rId3"/>
          <a:srcRect l="6095" t="10407" r="54160" b="51212"/>
          <a:stretch/>
        </p:blipFill>
        <p:spPr bwMode="auto">
          <a:xfrm>
            <a:off x="0" y="769441"/>
            <a:ext cx="12192000"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773080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00513" y="0"/>
            <a:ext cx="9709709"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File 4. BLS website to download dataset  </a:t>
            </a:r>
            <a:endParaRPr lang="en-US" sz="4400" b="1" dirty="0">
              <a:solidFill>
                <a:srgbClr val="002060"/>
              </a:solidFill>
              <a:latin typeface="Calibri" panose="020F0502020204030204" pitchFamily="34" charset="0"/>
              <a:cs typeface="Calibri" panose="020F0502020204030204" pitchFamily="34" charset="0"/>
            </a:endParaRPr>
          </a:p>
        </p:txBody>
      </p:sp>
      <p:pic>
        <p:nvPicPr>
          <p:cNvPr id="8" name="Picture 7"/>
          <p:cNvPicPr/>
          <p:nvPr/>
        </p:nvPicPr>
        <p:blipFill rotWithShape="1">
          <a:blip r:embed="rId3"/>
          <a:srcRect l="2891" t="9217" r="50152" b="54243"/>
          <a:stretch/>
        </p:blipFill>
        <p:spPr bwMode="auto">
          <a:xfrm>
            <a:off x="0" y="769441"/>
            <a:ext cx="12191999"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10804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7744" y="0"/>
            <a:ext cx="11521487"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File 5. SAS to to get dataset descriptive statistics </a:t>
            </a:r>
            <a:endParaRPr lang="en-US" sz="4400" b="1" dirty="0">
              <a:solidFill>
                <a:srgbClr val="002060"/>
              </a:solidFill>
              <a:latin typeface="Calibri" panose="020F0502020204030204" pitchFamily="34" charset="0"/>
              <a:cs typeface="Calibri" panose="020F0502020204030204" pitchFamily="34" charset="0"/>
            </a:endParaRPr>
          </a:p>
        </p:txBody>
      </p:sp>
      <p:pic>
        <p:nvPicPr>
          <p:cNvPr id="11" name="Picture 10"/>
          <p:cNvPicPr/>
          <p:nvPr/>
        </p:nvPicPr>
        <p:blipFill rotWithShape="1">
          <a:blip r:embed="rId3"/>
          <a:srcRect t="5859" r="51861" b="53940"/>
          <a:stretch/>
        </p:blipFill>
        <p:spPr bwMode="auto">
          <a:xfrm>
            <a:off x="0" y="769441"/>
            <a:ext cx="12191999"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647376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08763" y="0"/>
            <a:ext cx="9774471"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1. Colectica Portal: Prototype Home Page</a:t>
            </a:r>
            <a:endParaRPr lang="en-US" sz="4400" b="1" dirty="0">
              <a:solidFill>
                <a:srgbClr val="002060"/>
              </a:solidFill>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9441"/>
            <a:ext cx="12191999" cy="6092212"/>
          </a:xfrm>
          <a:prstGeom prst="rect">
            <a:avLst/>
          </a:prstGeom>
        </p:spPr>
      </p:pic>
      <p:sp>
        <p:nvSpPr>
          <p:cNvPr id="9" name="Oval 8"/>
          <p:cNvSpPr/>
          <p:nvPr/>
        </p:nvSpPr>
        <p:spPr>
          <a:xfrm>
            <a:off x="7404179" y="4290647"/>
            <a:ext cx="1097564" cy="43375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41493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44897" y="0"/>
            <a:ext cx="8659807"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2. Find and click the UCC in question</a:t>
            </a:r>
            <a:endParaRPr lang="en-US" sz="4400" b="1" dirty="0">
              <a:solidFill>
                <a:srgbClr val="002060"/>
              </a:solidFill>
              <a:latin typeface="Calibri" panose="020F0502020204030204" pitchFamily="34" charset="0"/>
              <a:cs typeface="Calibri" panose="020F0502020204030204" pitchFamily="34" charset="0"/>
            </a:endParaRPr>
          </a:p>
        </p:txBody>
      </p:sp>
      <p:pic>
        <p:nvPicPr>
          <p:cNvPr id="4" name="Picture 3"/>
          <p:cNvPicPr/>
          <p:nvPr/>
        </p:nvPicPr>
        <p:blipFill rotWithShape="1">
          <a:blip r:embed="rId3"/>
          <a:srcRect l="17502" t="55051" r="44039" b="9795"/>
          <a:stretch/>
        </p:blipFill>
        <p:spPr bwMode="auto">
          <a:xfrm>
            <a:off x="0" y="769441"/>
            <a:ext cx="12192000" cy="6088559"/>
          </a:xfrm>
          <a:prstGeom prst="rect">
            <a:avLst/>
          </a:prstGeom>
          <a:ln>
            <a:noFill/>
          </a:ln>
          <a:extLst>
            <a:ext uri="{53640926-AAD7-44D8-BBD7-CCE9431645EC}">
              <a14:shadowObscured xmlns:a14="http://schemas.microsoft.com/office/drawing/2010/main"/>
            </a:ext>
          </a:extLst>
        </p:spPr>
      </p:pic>
      <p:sp>
        <p:nvSpPr>
          <p:cNvPr id="6" name="Oval 5"/>
          <p:cNvSpPr/>
          <p:nvPr/>
        </p:nvSpPr>
        <p:spPr>
          <a:xfrm>
            <a:off x="5114669" y="4234544"/>
            <a:ext cx="4660702" cy="3810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1122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2917" t="5974" r="50000" b="51472"/>
          <a:stretch/>
        </p:blipFill>
        <p:spPr bwMode="auto">
          <a:xfrm>
            <a:off x="206477" y="0"/>
            <a:ext cx="11680723"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078698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47260" y="1021"/>
            <a:ext cx="7109254"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3. Obtain desired information</a:t>
            </a:r>
            <a:endParaRPr lang="en-US" sz="4400" b="1" dirty="0">
              <a:solidFill>
                <a:srgbClr val="002060"/>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000"/>
            <a:ext cx="12192000" cy="6096000"/>
          </a:xfrm>
          <a:prstGeom prst="rect">
            <a:avLst/>
          </a:prstGeom>
        </p:spPr>
      </p:pic>
      <p:sp>
        <p:nvSpPr>
          <p:cNvPr id="6" name="Oval 5"/>
          <p:cNvSpPr/>
          <p:nvPr/>
        </p:nvSpPr>
        <p:spPr>
          <a:xfrm>
            <a:off x="3189514" y="3907971"/>
            <a:ext cx="3265715" cy="471109"/>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Oval 6"/>
          <p:cNvSpPr/>
          <p:nvPr/>
        </p:nvSpPr>
        <p:spPr>
          <a:xfrm>
            <a:off x="2455983" y="5061856"/>
            <a:ext cx="5882474" cy="653143"/>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2455983" y="5791200"/>
            <a:ext cx="5882474" cy="533399"/>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3280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45080" y="0"/>
            <a:ext cx="7000827" cy="769441"/>
          </a:xfrm>
          <a:prstGeom prst="rect">
            <a:avLst/>
          </a:prstGeom>
        </p:spPr>
        <p:txBody>
          <a:bodyPr wrap="none">
            <a:spAutoFit/>
          </a:bodyPr>
          <a:lstStyle/>
          <a:p>
            <a:r>
              <a:rPr lang="en-US" sz="4400" b="1" dirty="0">
                <a:solidFill>
                  <a:srgbClr val="002060"/>
                </a:solidFill>
                <a:latin typeface="Calibri" panose="020F0502020204030204" pitchFamily="34" charset="0"/>
                <a:ea typeface="Calibri" panose="020F0502020204030204" pitchFamily="34" charset="0"/>
                <a:cs typeface="Calibri" panose="020F0502020204030204" pitchFamily="34" charset="0"/>
              </a:rPr>
              <a:t>4</a:t>
            </a:r>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 Get additional information</a:t>
            </a:r>
            <a:endParaRPr lang="en-US" sz="4400" b="1" dirty="0">
              <a:solidFill>
                <a:srgbClr val="002060"/>
              </a:solidFill>
              <a:latin typeface="Calibri" panose="020F0502020204030204" pitchFamily="34" charset="0"/>
              <a:cs typeface="Calibri" panose="020F0502020204030204" pitchFamily="34" charset="0"/>
            </a:endParaRPr>
          </a:p>
        </p:txBody>
      </p:sp>
      <p:pic>
        <p:nvPicPr>
          <p:cNvPr id="12" name="Picture 11"/>
          <p:cNvPicPr/>
          <p:nvPr/>
        </p:nvPicPr>
        <p:blipFill rotWithShape="1">
          <a:blip r:embed="rId3"/>
          <a:srcRect l="17851" t="55130" r="34466" b="4096"/>
          <a:stretch/>
        </p:blipFill>
        <p:spPr bwMode="auto">
          <a:xfrm>
            <a:off x="0" y="769440"/>
            <a:ext cx="12192000"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683670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1064" y="0"/>
            <a:ext cx="10475945"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4A. Get additional info from different years</a:t>
            </a:r>
            <a:endParaRPr lang="en-US" sz="4400" b="1" dirty="0">
              <a:solidFill>
                <a:srgbClr val="002060"/>
              </a:solidFill>
              <a:latin typeface="Calibri" panose="020F0502020204030204" pitchFamily="34" charset="0"/>
              <a:cs typeface="Calibri" panose="020F0502020204030204" pitchFamily="34" charset="0"/>
            </a:endParaRPr>
          </a:p>
        </p:txBody>
      </p:sp>
      <p:pic>
        <p:nvPicPr>
          <p:cNvPr id="7" name="Picture 6"/>
          <p:cNvPicPr/>
          <p:nvPr/>
        </p:nvPicPr>
        <p:blipFill rotWithShape="1">
          <a:blip r:embed="rId3"/>
          <a:srcRect l="17581" t="55053" r="22321" b="3783"/>
          <a:stretch/>
        </p:blipFill>
        <p:spPr bwMode="auto">
          <a:xfrm>
            <a:off x="0" y="769441"/>
            <a:ext cx="12192000"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637464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6834" y="0"/>
            <a:ext cx="11425115" cy="769441"/>
          </a:xfrm>
          <a:prstGeom prst="rect">
            <a:avLst/>
          </a:prstGeom>
        </p:spPr>
        <p:txBody>
          <a:bodyPr wrap="none">
            <a:spAutoFit/>
          </a:bodyPr>
          <a:lstStyle/>
          <a:p>
            <a:r>
              <a:rPr lang="en-US" sz="4400" b="1" dirty="0" smtClean="0">
                <a:solidFill>
                  <a:srgbClr val="002060"/>
                </a:solidFill>
                <a:latin typeface="Calibri" panose="020F0502020204030204" pitchFamily="34" charset="0"/>
                <a:ea typeface="Calibri" panose="020F0502020204030204" pitchFamily="34" charset="0"/>
                <a:cs typeface="Calibri" panose="020F0502020204030204" pitchFamily="34" charset="0"/>
              </a:rPr>
              <a:t>4B. Get additional info for different subsystems</a:t>
            </a:r>
            <a:endParaRPr lang="en-US" sz="4400" b="1" dirty="0">
              <a:solidFill>
                <a:srgbClr val="002060"/>
              </a:solidFill>
              <a:latin typeface="Calibri" panose="020F0502020204030204" pitchFamily="34" charset="0"/>
              <a:cs typeface="Calibri" panose="020F0502020204030204" pitchFamily="34" charset="0"/>
            </a:endParaRPr>
          </a:p>
        </p:txBody>
      </p:sp>
      <p:pic>
        <p:nvPicPr>
          <p:cNvPr id="11" name="Picture 10"/>
          <p:cNvPicPr/>
          <p:nvPr/>
        </p:nvPicPr>
        <p:blipFill rotWithShape="1">
          <a:blip r:embed="rId3"/>
          <a:srcRect l="17581" t="55252" r="19641" b="1712"/>
          <a:stretch/>
        </p:blipFill>
        <p:spPr bwMode="auto">
          <a:xfrm>
            <a:off x="0" y="769441"/>
            <a:ext cx="12192000" cy="6088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9789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A User’s Perspective</a:t>
            </a:r>
            <a:endParaRPr lang="en-US" dirty="0"/>
          </a:p>
        </p:txBody>
      </p:sp>
      <p:sp>
        <p:nvSpPr>
          <p:cNvPr id="3" name="Content Placeholder 2"/>
          <p:cNvSpPr>
            <a:spLocks noGrp="1"/>
          </p:cNvSpPr>
          <p:nvPr>
            <p:ph idx="1"/>
          </p:nvPr>
        </p:nvSpPr>
        <p:spPr>
          <a:xfrm>
            <a:off x="609600" y="1414272"/>
            <a:ext cx="10972800" cy="3992563"/>
          </a:xfrm>
        </p:spPr>
        <p:txBody>
          <a:bodyPr/>
          <a:lstStyle/>
          <a:p>
            <a:pPr marL="0" indent="0">
              <a:buNone/>
            </a:pPr>
            <a:r>
              <a:rPr lang="en-US" sz="2800" b="1" dirty="0" smtClean="0"/>
              <a:t>Colectica can help us by:</a:t>
            </a:r>
            <a:r>
              <a:rPr lang="en-US" dirty="0" smtClean="0"/>
              <a:t/>
            </a:r>
            <a:br>
              <a:rPr lang="en-US" dirty="0" smtClean="0"/>
            </a:br>
            <a:endParaRPr lang="en-US" dirty="0" smtClean="0"/>
          </a:p>
          <a:p>
            <a:pPr>
              <a:buFont typeface="Wingdings" panose="05000000000000000000" pitchFamily="2" charset="2"/>
              <a:buChar char="Ø"/>
            </a:pPr>
            <a:r>
              <a:rPr lang="en-US" sz="2800" dirty="0" smtClean="0"/>
              <a:t>Limiting the different folders and files need to research</a:t>
            </a:r>
          </a:p>
          <a:p>
            <a:pPr>
              <a:buFont typeface="Wingdings" panose="05000000000000000000" pitchFamily="2" charset="2"/>
              <a:buChar char="Ø"/>
            </a:pPr>
            <a:r>
              <a:rPr lang="en-US" sz="2800" dirty="0" smtClean="0"/>
              <a:t>Saving on the amount of time to look up info</a:t>
            </a:r>
          </a:p>
          <a:p>
            <a:pPr>
              <a:buFont typeface="Wingdings" panose="05000000000000000000" pitchFamily="2" charset="2"/>
              <a:buChar char="Ø"/>
            </a:pPr>
            <a:r>
              <a:rPr lang="en-US" sz="2800" dirty="0" smtClean="0"/>
              <a:t>Making all metadata readily accessible in one platform</a:t>
            </a:r>
            <a:endParaRPr lang="en-US" sz="2400" dirty="0"/>
          </a:p>
          <a:p>
            <a:pPr>
              <a:buFont typeface="Wingdings" panose="05000000000000000000" pitchFamily="2" charset="2"/>
              <a:buChar char="Ø"/>
            </a:pPr>
            <a:r>
              <a:rPr lang="en-US" sz="2800" dirty="0" smtClean="0"/>
              <a:t>Facilitating easy access to descriptive data</a:t>
            </a:r>
          </a:p>
          <a:p>
            <a:pPr>
              <a:buFont typeface="Wingdings" panose="05000000000000000000" pitchFamily="2" charset="2"/>
              <a:buChar char="Ø"/>
            </a:pPr>
            <a:endParaRPr lang="en-US" sz="2800" dirty="0" smtClean="0"/>
          </a:p>
          <a:p>
            <a:pPr>
              <a:buFont typeface="Wingdings" panose="05000000000000000000" pitchFamily="2" charset="2"/>
              <a:buChar char="Ø"/>
            </a:pPr>
            <a:endParaRPr lang="en-US" sz="2800" dirty="0" smtClean="0"/>
          </a:p>
          <a:p>
            <a:endParaRPr lang="en-US" dirty="0"/>
          </a:p>
        </p:txBody>
      </p:sp>
    </p:spTree>
    <p:extLst>
      <p:ext uri="{BB962C8B-B14F-4D97-AF65-F5344CB8AC3E}">
        <p14:creationId xmlns:p14="http://schemas.microsoft.com/office/powerpoint/2010/main" val="33391802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Consumer Expenditure Surveys</a:t>
            </a:r>
            <a:endParaRPr lang="en-US" dirty="0"/>
          </a:p>
        </p:txBody>
      </p:sp>
      <p:sp>
        <p:nvSpPr>
          <p:cNvPr id="4" name="Subtitle 2"/>
          <p:cNvSpPr txBox="1">
            <a:spLocks/>
          </p:cNvSpPr>
          <p:nvPr/>
        </p:nvSpPr>
        <p:spPr>
          <a:xfrm>
            <a:off x="1981200" y="1584196"/>
            <a:ext cx="8229600" cy="1064217"/>
          </a:xfrm>
          <a:prstGeom prst="rect">
            <a:avLst/>
          </a:prstGeom>
        </p:spPr>
        <p:txBody>
          <a:bodyPr/>
          <a:lstStyle>
            <a:lvl1pPr marL="0" indent="0" algn="ctr" defTabSz="914400" rtl="0" eaLnBrk="1" latinLnBrk="0" hangingPunct="1">
              <a:lnSpc>
                <a:spcPts val="3400"/>
              </a:lnSpc>
              <a:spcBef>
                <a:spcPts val="600"/>
              </a:spcBef>
              <a:buFont typeface="Arial" panose="020B0604020202020204" pitchFamily="34" charset="0"/>
              <a:buNone/>
              <a:defRPr sz="3200" b="1"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1"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1"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1"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3300"/>
              </a:lnSpc>
            </a:pPr>
            <a:r>
              <a:rPr lang="en-US" sz="3600" b="0" dirty="0" smtClean="0">
                <a:solidFill>
                  <a:prstClr val="white"/>
                </a:solidFill>
              </a:rPr>
              <a:t>Contact Us:</a:t>
            </a:r>
          </a:p>
          <a:p>
            <a:pPr>
              <a:lnSpc>
                <a:spcPts val="3300"/>
              </a:lnSpc>
            </a:pPr>
            <a:r>
              <a:rPr lang="en-US" sz="3600" b="0" dirty="0" smtClean="0">
                <a:solidFill>
                  <a:prstClr val="white"/>
                </a:solidFill>
              </a:rPr>
              <a:t>krishnamurty.parvati@bls.gov</a:t>
            </a:r>
          </a:p>
          <a:p>
            <a:pPr>
              <a:lnSpc>
                <a:spcPts val="3300"/>
              </a:lnSpc>
            </a:pPr>
            <a:r>
              <a:rPr lang="en-US" sz="3600" b="0" dirty="0" smtClean="0">
                <a:solidFill>
                  <a:prstClr val="white"/>
                </a:solidFill>
              </a:rPr>
              <a:t>noel.reginald@bls.gov</a:t>
            </a:r>
            <a:br>
              <a:rPr lang="en-US" sz="3600" b="0" dirty="0" smtClean="0">
                <a:solidFill>
                  <a:prstClr val="white"/>
                </a:solidFill>
              </a:rPr>
            </a:br>
            <a:r>
              <a:rPr lang="en-US" sz="4800" b="0" dirty="0" smtClean="0">
                <a:solidFill>
                  <a:prstClr val="white"/>
                </a:solidFill>
              </a:rPr>
              <a:t/>
            </a:r>
            <a:br>
              <a:rPr lang="en-US" sz="4800" b="0" dirty="0" smtClean="0">
                <a:solidFill>
                  <a:prstClr val="white"/>
                </a:solidFill>
              </a:rPr>
            </a:br>
            <a:r>
              <a:rPr lang="en-US" sz="2800" b="0" dirty="0" smtClean="0">
                <a:solidFill>
                  <a:prstClr val="white"/>
                </a:solidFill>
              </a:rPr>
              <a:t>CE DDI Team</a:t>
            </a:r>
            <a:endParaRPr lang="en-US" sz="4800" b="0" dirty="0" smtClean="0">
              <a:solidFill>
                <a:prstClr val="white"/>
              </a:solidFill>
            </a:endParaRPr>
          </a:p>
          <a:p>
            <a:pPr lvl="0">
              <a:lnSpc>
                <a:spcPct val="100000"/>
              </a:lnSpc>
              <a:spcBef>
                <a:spcPts val="0"/>
              </a:spcBef>
            </a:pPr>
            <a:r>
              <a:rPr lang="en-US" sz="2000" dirty="0" smtClean="0">
                <a:solidFill>
                  <a:prstClr val="white"/>
                </a:solidFill>
              </a:rPr>
              <a:t>Daniel </a:t>
            </a:r>
            <a:r>
              <a:rPr lang="en-US" sz="2000" dirty="0">
                <a:solidFill>
                  <a:prstClr val="white"/>
                </a:solidFill>
              </a:rPr>
              <a:t>Gillman</a:t>
            </a:r>
            <a:br>
              <a:rPr lang="en-US" sz="2000" dirty="0">
                <a:solidFill>
                  <a:prstClr val="white"/>
                </a:solidFill>
              </a:rPr>
            </a:br>
            <a:r>
              <a:rPr lang="en-US" sz="2000" dirty="0">
                <a:solidFill>
                  <a:prstClr val="white"/>
                </a:solidFill>
              </a:rPr>
              <a:t>Evan Hubener</a:t>
            </a:r>
            <a:br>
              <a:rPr lang="en-US" sz="2000" dirty="0">
                <a:solidFill>
                  <a:prstClr val="white"/>
                </a:solidFill>
              </a:rPr>
            </a:br>
            <a:r>
              <a:rPr lang="en-US" sz="2000" dirty="0">
                <a:solidFill>
                  <a:prstClr val="white"/>
                </a:solidFill>
              </a:rPr>
              <a:t>Parvati Krishnamurty</a:t>
            </a:r>
            <a:br>
              <a:rPr lang="en-US" sz="2000" dirty="0">
                <a:solidFill>
                  <a:prstClr val="white"/>
                </a:solidFill>
              </a:rPr>
            </a:br>
            <a:r>
              <a:rPr lang="en-US" sz="2000" dirty="0">
                <a:solidFill>
                  <a:prstClr val="white"/>
                </a:solidFill>
              </a:rPr>
              <a:t>Reginald Noël</a:t>
            </a:r>
            <a:br>
              <a:rPr lang="en-US" sz="2000" dirty="0">
                <a:solidFill>
                  <a:prstClr val="white"/>
                </a:solidFill>
              </a:rPr>
            </a:br>
            <a:r>
              <a:rPr lang="en-US" sz="2000" dirty="0">
                <a:solidFill>
                  <a:prstClr val="white"/>
                </a:solidFill>
              </a:rPr>
              <a:t>Bryan Rigg </a:t>
            </a:r>
            <a:br>
              <a:rPr lang="en-US" sz="2000" dirty="0">
                <a:solidFill>
                  <a:prstClr val="white"/>
                </a:solidFill>
              </a:rPr>
            </a:br>
            <a:r>
              <a:rPr lang="en-US" sz="2000" dirty="0">
                <a:solidFill>
                  <a:prstClr val="white"/>
                </a:solidFill>
              </a:rPr>
              <a:t>Arcenis Rojas</a:t>
            </a:r>
            <a:br>
              <a:rPr lang="en-US" sz="2000" dirty="0">
                <a:solidFill>
                  <a:prstClr val="white"/>
                </a:solidFill>
              </a:rPr>
            </a:br>
            <a:r>
              <a:rPr lang="en-US" sz="2000" dirty="0">
                <a:solidFill>
                  <a:prstClr val="white"/>
                </a:solidFill>
              </a:rPr>
              <a:t>Lucilla Tan</a:t>
            </a:r>
            <a:br>
              <a:rPr lang="en-US" sz="2000" dirty="0">
                <a:solidFill>
                  <a:prstClr val="white"/>
                </a:solidFill>
              </a:rPr>
            </a:br>
            <a:r>
              <a:rPr lang="en-US" sz="2000" dirty="0">
                <a:solidFill>
                  <a:prstClr val="white"/>
                </a:solidFill>
              </a:rPr>
              <a:t>Taylor Wilson</a:t>
            </a:r>
          </a:p>
          <a:p>
            <a:pPr algn="l">
              <a:lnSpc>
                <a:spcPts val="3300"/>
              </a:lnSpc>
            </a:pPr>
            <a:endParaRPr lang="en-US" sz="4800" b="0" dirty="0" smtClean="0">
              <a:solidFill>
                <a:prstClr val="white"/>
              </a:solidFill>
            </a:endParaRPr>
          </a:p>
          <a:p>
            <a:pPr algn="l">
              <a:lnSpc>
                <a:spcPts val="3300"/>
              </a:lnSpc>
            </a:pPr>
            <a:r>
              <a:rPr lang="en-US" sz="4800" b="0" dirty="0">
                <a:solidFill>
                  <a:prstClr val="white"/>
                </a:solidFill>
              </a:rPr>
              <a:t> </a:t>
            </a:r>
            <a:r>
              <a:rPr lang="en-US" sz="4800" b="0" dirty="0" smtClean="0">
                <a:solidFill>
                  <a:prstClr val="white"/>
                </a:solidFill>
              </a:rPr>
              <a:t/>
            </a:r>
            <a:br>
              <a:rPr lang="en-US" sz="4800" b="0" dirty="0" smtClean="0">
                <a:solidFill>
                  <a:prstClr val="white"/>
                </a:solidFill>
              </a:rPr>
            </a:br>
            <a:endParaRPr lang="en-US" sz="4800" b="0" dirty="0" smtClean="0">
              <a:solidFill>
                <a:prstClr val="white"/>
              </a:solidFill>
            </a:endParaRPr>
          </a:p>
          <a:p>
            <a:pPr>
              <a:lnSpc>
                <a:spcPts val="3300"/>
              </a:lnSpc>
            </a:pPr>
            <a:endParaRPr lang="en-US" sz="4800" b="0" dirty="0">
              <a:solidFill>
                <a:prstClr val="white"/>
              </a:solidFill>
            </a:endParaRPr>
          </a:p>
        </p:txBody>
      </p:sp>
    </p:spTree>
    <p:extLst>
      <p:ext uri="{BB962C8B-B14F-4D97-AF65-F5344CB8AC3E}">
        <p14:creationId xmlns:p14="http://schemas.microsoft.com/office/powerpoint/2010/main" val="2923070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Extra slides</a:t>
            </a:r>
            <a:endParaRPr lang="en-US" dirty="0"/>
          </a:p>
        </p:txBody>
      </p:sp>
    </p:spTree>
    <p:extLst>
      <p:ext uri="{BB962C8B-B14F-4D97-AF65-F5344CB8AC3E}">
        <p14:creationId xmlns:p14="http://schemas.microsoft.com/office/powerpoint/2010/main" val="16381288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04672"/>
          </a:xfrm>
        </p:spPr>
        <p:txBody>
          <a:bodyPr/>
          <a:lstStyle/>
          <a:p>
            <a:r>
              <a:rPr lang="en-US" dirty="0" smtClean="0">
                <a:solidFill>
                  <a:schemeClr val="tx1"/>
                </a:solidFill>
              </a:rPr>
              <a:t>DDI </a:t>
            </a:r>
            <a:r>
              <a:rPr lang="en-US" dirty="0">
                <a:solidFill>
                  <a:schemeClr val="tx1"/>
                </a:solidFill>
              </a:rPr>
              <a:t>Structure for </a:t>
            </a:r>
            <a:r>
              <a:rPr lang="en-US" dirty="0" smtClean="0">
                <a:solidFill>
                  <a:schemeClr val="tx1"/>
                </a:solidFill>
              </a:rPr>
              <a:t>Consumer Expenditure Quarterly</a:t>
            </a:r>
            <a:r>
              <a:rPr lang="en-US" sz="3200" dirty="0">
                <a:solidFill>
                  <a:schemeClr val="tx1"/>
                </a:solidFill>
              </a:rPr>
              <a:t/>
            </a:r>
            <a:br>
              <a:rPr lang="en-US" sz="3200" dirty="0">
                <a:solidFill>
                  <a:schemeClr val="tx1"/>
                </a:solidFill>
              </a:rPr>
            </a:br>
            <a:r>
              <a:rPr lang="en-US" sz="2800" dirty="0">
                <a:solidFill>
                  <a:schemeClr val="tx1"/>
                </a:solidFill>
              </a:rPr>
              <a:t>Iteration I</a:t>
            </a:r>
            <a:r>
              <a:rPr lang="en-US" sz="3200" dirty="0">
                <a:solidFill>
                  <a:schemeClr val="tx1"/>
                </a:solidFill>
              </a:rPr>
              <a:t> </a:t>
            </a:r>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graphicFrame>
        <p:nvGraphicFramePr>
          <p:cNvPr id="4" name="Object 3"/>
          <p:cNvGraphicFramePr>
            <a:graphicFrameLocks noChangeAspect="1"/>
          </p:cNvGraphicFramePr>
          <p:nvPr>
            <p:extLst/>
          </p:nvPr>
        </p:nvGraphicFramePr>
        <p:xfrm>
          <a:off x="2325688" y="1262063"/>
          <a:ext cx="6800850" cy="4926012"/>
        </p:xfrm>
        <a:graphic>
          <a:graphicData uri="http://schemas.openxmlformats.org/presentationml/2006/ole">
            <mc:AlternateContent xmlns:mc="http://schemas.openxmlformats.org/markup-compatibility/2006">
              <mc:Choice xmlns:v="urn:schemas-microsoft-com:vml" Requires="v">
                <p:oleObj spid="_x0000_s4179" name="Acrobat Document" r:id="rId4" imgW="7909492" imgH="6042600" progId="AcroExch.Document.11">
                  <p:embed/>
                </p:oleObj>
              </mc:Choice>
              <mc:Fallback>
                <p:oleObj name="Acrobat Document" r:id="rId4" imgW="7909492" imgH="6042600" progId="AcroExch.Document.11">
                  <p:embed/>
                  <p:pic>
                    <p:nvPicPr>
                      <p:cNvPr id="0" name=""/>
                      <p:cNvPicPr/>
                      <p:nvPr/>
                    </p:nvPicPr>
                    <p:blipFill>
                      <a:blip r:embed="rId5"/>
                      <a:stretch>
                        <a:fillRect/>
                      </a:stretch>
                    </p:blipFill>
                    <p:spPr>
                      <a:xfrm>
                        <a:off x="2325688" y="1262063"/>
                        <a:ext cx="6800850" cy="4926012"/>
                      </a:xfrm>
                      <a:prstGeom prst="rect">
                        <a:avLst/>
                      </a:prstGeom>
                    </p:spPr>
                  </p:pic>
                </p:oleObj>
              </mc:Fallback>
            </mc:AlternateContent>
          </a:graphicData>
        </a:graphic>
      </p:graphicFrame>
      <p:sp>
        <p:nvSpPr>
          <p:cNvPr id="5" name="Oval 4"/>
          <p:cNvSpPr/>
          <p:nvPr/>
        </p:nvSpPr>
        <p:spPr>
          <a:xfrm>
            <a:off x="4756299" y="5435785"/>
            <a:ext cx="2307265" cy="826792"/>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244932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04672"/>
          </a:xfrm>
        </p:spPr>
        <p:txBody>
          <a:bodyPr/>
          <a:lstStyle/>
          <a:p>
            <a:r>
              <a:rPr lang="en-US" dirty="0">
                <a:solidFill>
                  <a:schemeClr val="tx1"/>
                </a:solidFill>
              </a:rPr>
              <a:t>DDI Structure for Consumer Expenditure Quarterly</a:t>
            </a:r>
            <a:r>
              <a:rPr lang="en-US" sz="3200" dirty="0">
                <a:solidFill>
                  <a:schemeClr val="tx1"/>
                </a:solidFill>
              </a:rPr>
              <a:t/>
            </a:r>
            <a:br>
              <a:rPr lang="en-US" sz="3200" dirty="0">
                <a:solidFill>
                  <a:schemeClr val="tx1"/>
                </a:solidFill>
              </a:rPr>
            </a:br>
            <a:r>
              <a:rPr lang="en-US" sz="2800" dirty="0">
                <a:solidFill>
                  <a:schemeClr val="tx1"/>
                </a:solidFill>
              </a:rPr>
              <a:t>Iteration I</a:t>
            </a:r>
            <a:r>
              <a:rPr lang="en-US" sz="3200" dirty="0">
                <a:solidFill>
                  <a:schemeClr val="tx1"/>
                </a:solidFill>
              </a:rPr>
              <a:t> </a:t>
            </a:r>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graphicFrame>
        <p:nvGraphicFramePr>
          <p:cNvPr id="4" name="Object 3"/>
          <p:cNvGraphicFramePr>
            <a:graphicFrameLocks noChangeAspect="1"/>
          </p:cNvGraphicFramePr>
          <p:nvPr>
            <p:extLst/>
          </p:nvPr>
        </p:nvGraphicFramePr>
        <p:xfrm>
          <a:off x="2325688" y="1262063"/>
          <a:ext cx="6800850" cy="4926012"/>
        </p:xfrm>
        <a:graphic>
          <a:graphicData uri="http://schemas.openxmlformats.org/presentationml/2006/ole">
            <mc:AlternateContent xmlns:mc="http://schemas.openxmlformats.org/markup-compatibility/2006">
              <mc:Choice xmlns:v="urn:schemas-microsoft-com:vml" Requires="v">
                <p:oleObj spid="_x0000_s5203" name="Acrobat Document" r:id="rId4" imgW="7909492" imgH="6042600" progId="AcroExch.Document.11">
                  <p:embed/>
                </p:oleObj>
              </mc:Choice>
              <mc:Fallback>
                <p:oleObj name="Acrobat Document" r:id="rId4" imgW="7909492" imgH="6042600" progId="AcroExch.Document.11">
                  <p:embed/>
                  <p:pic>
                    <p:nvPicPr>
                      <p:cNvPr id="0" name=""/>
                      <p:cNvPicPr/>
                      <p:nvPr/>
                    </p:nvPicPr>
                    <p:blipFill>
                      <a:blip r:embed="rId5"/>
                      <a:stretch>
                        <a:fillRect/>
                      </a:stretch>
                    </p:blipFill>
                    <p:spPr>
                      <a:xfrm>
                        <a:off x="2325688" y="1262063"/>
                        <a:ext cx="6800850" cy="4926012"/>
                      </a:xfrm>
                      <a:prstGeom prst="rect">
                        <a:avLst/>
                      </a:prstGeom>
                    </p:spPr>
                  </p:pic>
                </p:oleObj>
              </mc:Fallback>
            </mc:AlternateContent>
          </a:graphicData>
        </a:graphic>
      </p:graphicFrame>
      <p:sp>
        <p:nvSpPr>
          <p:cNvPr id="10" name="Oval 9"/>
          <p:cNvSpPr/>
          <p:nvPr/>
        </p:nvSpPr>
        <p:spPr>
          <a:xfrm>
            <a:off x="2325689" y="4494039"/>
            <a:ext cx="2264241" cy="86724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4756299" y="4494039"/>
            <a:ext cx="2264241" cy="86724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Oval 11"/>
          <p:cNvSpPr/>
          <p:nvPr/>
        </p:nvSpPr>
        <p:spPr>
          <a:xfrm>
            <a:off x="7206786" y="4494039"/>
            <a:ext cx="2264241" cy="86724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937885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04672"/>
          </a:xfrm>
        </p:spPr>
        <p:txBody>
          <a:bodyPr/>
          <a:lstStyle/>
          <a:p>
            <a:r>
              <a:rPr lang="en-US" dirty="0">
                <a:solidFill>
                  <a:schemeClr val="tx1"/>
                </a:solidFill>
              </a:rPr>
              <a:t>DDI Structure for Consumer Expenditure Quarterly</a:t>
            </a:r>
            <a:r>
              <a:rPr lang="en-US" sz="3200" dirty="0">
                <a:solidFill>
                  <a:schemeClr val="tx1"/>
                </a:solidFill>
              </a:rPr>
              <a:t/>
            </a:r>
            <a:br>
              <a:rPr lang="en-US" sz="3200" dirty="0">
                <a:solidFill>
                  <a:schemeClr val="tx1"/>
                </a:solidFill>
              </a:rPr>
            </a:br>
            <a:r>
              <a:rPr lang="en-US" sz="2800" dirty="0">
                <a:solidFill>
                  <a:schemeClr val="tx1"/>
                </a:solidFill>
              </a:rPr>
              <a:t>Iteration I</a:t>
            </a:r>
            <a:r>
              <a:rPr lang="en-US" sz="3200" dirty="0">
                <a:solidFill>
                  <a:schemeClr val="tx1"/>
                </a:solidFill>
              </a:rPr>
              <a:t> </a:t>
            </a:r>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graphicFrame>
        <p:nvGraphicFramePr>
          <p:cNvPr id="4" name="Object 3"/>
          <p:cNvGraphicFramePr>
            <a:graphicFrameLocks noChangeAspect="1"/>
          </p:cNvGraphicFramePr>
          <p:nvPr>
            <p:extLst/>
          </p:nvPr>
        </p:nvGraphicFramePr>
        <p:xfrm>
          <a:off x="2325688" y="1262063"/>
          <a:ext cx="6800850" cy="4926012"/>
        </p:xfrm>
        <a:graphic>
          <a:graphicData uri="http://schemas.openxmlformats.org/presentationml/2006/ole">
            <mc:AlternateContent xmlns:mc="http://schemas.openxmlformats.org/markup-compatibility/2006">
              <mc:Choice xmlns:v="urn:schemas-microsoft-com:vml" Requires="v">
                <p:oleObj spid="_x0000_s6227" name="Acrobat Document" r:id="rId4" imgW="7909492" imgH="6042600" progId="AcroExch.Document.11">
                  <p:embed/>
                </p:oleObj>
              </mc:Choice>
              <mc:Fallback>
                <p:oleObj name="Acrobat Document" r:id="rId4" imgW="7909492" imgH="6042600" progId="AcroExch.Document.11">
                  <p:embed/>
                  <p:pic>
                    <p:nvPicPr>
                      <p:cNvPr id="0" name=""/>
                      <p:cNvPicPr/>
                      <p:nvPr/>
                    </p:nvPicPr>
                    <p:blipFill>
                      <a:blip r:embed="rId5"/>
                      <a:stretch>
                        <a:fillRect/>
                      </a:stretch>
                    </p:blipFill>
                    <p:spPr>
                      <a:xfrm>
                        <a:off x="2325688" y="1262063"/>
                        <a:ext cx="6800850" cy="4926012"/>
                      </a:xfrm>
                      <a:prstGeom prst="rect">
                        <a:avLst/>
                      </a:prstGeom>
                    </p:spPr>
                  </p:pic>
                </p:oleObj>
              </mc:Fallback>
            </mc:AlternateContent>
          </a:graphicData>
        </a:graphic>
      </p:graphicFrame>
      <p:sp>
        <p:nvSpPr>
          <p:cNvPr id="9" name="Oval 8"/>
          <p:cNvSpPr/>
          <p:nvPr/>
        </p:nvSpPr>
        <p:spPr>
          <a:xfrm>
            <a:off x="3238500" y="3851910"/>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a:off x="3238500" y="3261329"/>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a:off x="4272121" y="3851910"/>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16"/>
          <p:cNvSpPr/>
          <p:nvPr/>
        </p:nvSpPr>
        <p:spPr>
          <a:xfrm>
            <a:off x="6568440" y="3261329"/>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17"/>
          <p:cNvSpPr/>
          <p:nvPr/>
        </p:nvSpPr>
        <p:spPr>
          <a:xfrm>
            <a:off x="6572250" y="3851910"/>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Oval 18"/>
          <p:cNvSpPr/>
          <p:nvPr/>
        </p:nvSpPr>
        <p:spPr>
          <a:xfrm>
            <a:off x="7605871" y="3851910"/>
            <a:ext cx="982980" cy="54864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391694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Effect transition="in" filter="fade">
                                      <p:cBhvr>
                                        <p:cTn id="15" dur="1000"/>
                                        <p:tgtEl>
                                          <p:spTgt spid="1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Effect transition="in" filter="fade">
                                      <p:cBhvr>
                                        <p:cTn id="21" dur="1000"/>
                                        <p:tgtEl>
                                          <p:spTgt spid="16"/>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Effect transition="in" filter="fade">
                                      <p:cBhvr>
                                        <p:cTn id="27" dur="1000"/>
                                        <p:tgtEl>
                                          <p:spTgt spid="17"/>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Effect transition="in" filter="fade">
                                      <p:cBhvr>
                                        <p:cTn id="33" dur="1000"/>
                                        <p:tgtEl>
                                          <p:spTgt spid="18"/>
                                        </p:tgtEl>
                                      </p:cBhvr>
                                    </p:animEffect>
                                  </p:childTnLst>
                                </p:cTn>
                              </p:par>
                            </p:childTnLst>
                          </p:cTn>
                        </p:par>
                        <p:par>
                          <p:cTn id="34" fill="hold">
                            <p:stCondLst>
                              <p:cond delay="50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5" grpId="0" animBg="1" autoUpdateAnimBg="0"/>
      <p:bldP spid="16" grpId="0" animBg="1" autoUpdateAnimBg="0"/>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86" y="1"/>
            <a:ext cx="10515600" cy="887896"/>
          </a:xfrm>
        </p:spPr>
        <p:txBody>
          <a:bodyPr/>
          <a:lstStyle/>
          <a:p>
            <a:r>
              <a:rPr lang="en-US" dirty="0" smtClean="0"/>
              <a:t>This Presentation</a:t>
            </a:r>
            <a:endParaRPr lang="en-US" dirty="0"/>
          </a:p>
        </p:txBody>
      </p:sp>
      <p:sp>
        <p:nvSpPr>
          <p:cNvPr id="3" name="Content Placeholder 2"/>
          <p:cNvSpPr>
            <a:spLocks noGrp="1"/>
          </p:cNvSpPr>
          <p:nvPr>
            <p:ph idx="1"/>
          </p:nvPr>
        </p:nvSpPr>
        <p:spPr>
          <a:xfrm>
            <a:off x="582277" y="1059991"/>
            <a:ext cx="11285625" cy="4509536"/>
          </a:xfrm>
        </p:spPr>
        <p:txBody>
          <a:bodyPr/>
          <a:lstStyle/>
          <a:p>
            <a:pPr marL="457200" lvl="1" indent="0">
              <a:buNone/>
            </a:pPr>
            <a:r>
              <a:rPr lang="en-US" dirty="0" smtClean="0"/>
              <a:t>The </a:t>
            </a:r>
            <a:r>
              <a:rPr lang="en-US" dirty="0"/>
              <a:t>CE program </a:t>
            </a:r>
            <a:r>
              <a:rPr lang="en-US" dirty="0" smtClean="0"/>
              <a:t>is attempting to </a:t>
            </a:r>
            <a:r>
              <a:rPr lang="en-US" dirty="0"/>
              <a:t>move </a:t>
            </a:r>
            <a:r>
              <a:rPr lang="en-US" dirty="0" smtClean="0"/>
              <a:t>towards a </a:t>
            </a:r>
            <a:r>
              <a:rPr lang="en-US" dirty="0"/>
              <a:t>more efficient and comprehensive documentation of survey </a:t>
            </a:r>
            <a:r>
              <a:rPr lang="en-US" dirty="0" smtClean="0"/>
              <a:t>metadata. We provide 2 illustrations of current inefficiencies, and how we are attempting to use DDI to address them:</a:t>
            </a:r>
          </a:p>
          <a:p>
            <a:pPr marL="457200" lvl="1" indent="0">
              <a:buNone/>
            </a:pPr>
            <a:endParaRPr lang="en-US" sz="3200" dirty="0" smtClean="0"/>
          </a:p>
          <a:p>
            <a:pPr marL="971550" lvl="1" indent="-514350">
              <a:buFont typeface="+mj-lt"/>
              <a:buAutoNum type="arabicPeriod"/>
            </a:pPr>
            <a:r>
              <a:rPr lang="en-US" dirty="0" smtClean="0"/>
              <a:t>Questionnaire development</a:t>
            </a:r>
          </a:p>
          <a:p>
            <a:pPr marL="971550" lvl="1" indent="-514350">
              <a:buFont typeface="+mj-lt"/>
              <a:buAutoNum type="arabicPeriod"/>
            </a:pPr>
            <a:endParaRPr lang="en-US" dirty="0" smtClean="0"/>
          </a:p>
          <a:p>
            <a:pPr marL="971550" lvl="1" indent="-514350">
              <a:buFont typeface="+mj-lt"/>
              <a:buAutoNum type="arabicPeriod"/>
            </a:pPr>
            <a:r>
              <a:rPr lang="en-US" dirty="0" smtClean="0">
                <a:solidFill>
                  <a:srgbClr val="002060"/>
                </a:solidFill>
              </a:rPr>
              <a:t>Investigating data inconsistencies</a:t>
            </a:r>
            <a:endParaRPr lang="en-US" dirty="0">
              <a:solidFill>
                <a:srgbClr val="002060"/>
              </a:solidFill>
            </a:endParaRPr>
          </a:p>
        </p:txBody>
      </p:sp>
      <p:sp>
        <p:nvSpPr>
          <p:cNvPr id="4" name="TextBox 3"/>
          <p:cNvSpPr txBox="1"/>
          <p:nvPr/>
        </p:nvSpPr>
        <p:spPr>
          <a:xfrm>
            <a:off x="440377" y="6146947"/>
            <a:ext cx="9546771" cy="522514"/>
          </a:xfrm>
          <a:prstGeom prst="rect">
            <a:avLst/>
          </a:prstGeom>
        </p:spPr>
        <p:txBody>
          <a:bodyPr vert="horz" wrap="square" lIns="91440" tIns="45720" rIns="91440" bIns="45720" rtlCol="0" anchor="ctr">
            <a:normAutofit fontScale="92500" lnSpcReduction="20000"/>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endParaRPr>
          </a:p>
        </p:txBody>
      </p:sp>
    </p:spTree>
    <p:extLst>
      <p:ext uri="{BB962C8B-B14F-4D97-AF65-F5344CB8AC3E}">
        <p14:creationId xmlns:p14="http://schemas.microsoft.com/office/powerpoint/2010/main" val="19779760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653" y="0"/>
            <a:ext cx="10972800" cy="804672"/>
          </a:xfrm>
        </p:spPr>
        <p:txBody>
          <a:bodyPr/>
          <a:lstStyle/>
          <a:p>
            <a:r>
              <a:rPr lang="en-US" dirty="0" smtClean="0"/>
              <a:t>CE DDI/Colectica Experience</a:t>
            </a:r>
            <a:endParaRPr lang="en-US" dirty="0"/>
          </a:p>
        </p:txBody>
      </p:sp>
      <p:sp>
        <p:nvSpPr>
          <p:cNvPr id="3" name="Content Placeholder 2"/>
          <p:cNvSpPr>
            <a:spLocks noGrp="1"/>
          </p:cNvSpPr>
          <p:nvPr>
            <p:ph idx="1"/>
          </p:nvPr>
        </p:nvSpPr>
        <p:spPr>
          <a:xfrm>
            <a:off x="498761" y="804672"/>
            <a:ext cx="11120583" cy="3992563"/>
          </a:xfrm>
        </p:spPr>
        <p:txBody>
          <a:bodyPr/>
          <a:lstStyle/>
          <a:p>
            <a:pPr marL="457200" lvl="1" indent="0">
              <a:buSzPct val="100000"/>
              <a:buNone/>
            </a:pPr>
            <a:r>
              <a:rPr lang="en-US" b="1" dirty="0" smtClean="0"/>
              <a:t>Iteration 1 </a:t>
            </a:r>
          </a:p>
          <a:p>
            <a:pPr lvl="1">
              <a:buSzPct val="100000"/>
              <a:buFont typeface="Wingdings" panose="05000000000000000000" pitchFamily="2" charset="2"/>
              <a:buChar char="Ø"/>
            </a:pPr>
            <a:r>
              <a:rPr lang="en-US" sz="2400" dirty="0" smtClean="0"/>
              <a:t>Explored use of a few basic DDI constructs to describe the CE Interview Survey metadata.   </a:t>
            </a:r>
            <a:r>
              <a:rPr lang="en-US" sz="2400" dirty="0" smtClean="0">
                <a:solidFill>
                  <a:schemeClr val="accent1">
                    <a:lumMod val="40000"/>
                    <a:lumOff val="60000"/>
                  </a:schemeClr>
                </a:solidFill>
              </a:rPr>
              <a:t>[Colectica Designer]</a:t>
            </a:r>
          </a:p>
          <a:p>
            <a:pPr lvl="1">
              <a:buSzPct val="100000"/>
              <a:buFont typeface="Wingdings" panose="05000000000000000000" pitchFamily="2" charset="2"/>
              <a:buChar char="Ø"/>
            </a:pPr>
            <a:r>
              <a:rPr lang="en-US" sz="2400" dirty="0"/>
              <a:t>Colectica implements </a:t>
            </a:r>
            <a:r>
              <a:rPr lang="en-US" sz="2400" dirty="0" smtClean="0"/>
              <a:t>DDI</a:t>
            </a:r>
            <a:endParaRPr lang="en-US" sz="2400" dirty="0" smtClean="0">
              <a:solidFill>
                <a:schemeClr val="accent1">
                  <a:lumMod val="40000"/>
                  <a:lumOff val="60000"/>
                </a:schemeClr>
              </a:solidFill>
            </a:endParaRPr>
          </a:p>
          <a:p>
            <a:pPr marL="457200" lvl="1" indent="0">
              <a:buSzPct val="100000"/>
              <a:buNone/>
            </a:pPr>
            <a:r>
              <a:rPr lang="en-US" b="1" dirty="0" smtClean="0"/>
              <a:t>Iteration 2  </a:t>
            </a:r>
          </a:p>
          <a:p>
            <a:pPr lvl="1">
              <a:buSzPct val="100000"/>
              <a:buFont typeface="Wingdings" panose="05000000000000000000" pitchFamily="2" charset="2"/>
              <a:buChar char="Ø"/>
            </a:pPr>
            <a:r>
              <a:rPr lang="en-US" sz="2400" dirty="0"/>
              <a:t>P</a:t>
            </a:r>
            <a:r>
              <a:rPr lang="en-US" sz="2400" dirty="0" smtClean="0"/>
              <a:t>roof-of-concept prototype </a:t>
            </a:r>
            <a:r>
              <a:rPr lang="en-US" sz="2400" dirty="0" smtClean="0">
                <a:solidFill>
                  <a:schemeClr val="accent1">
                    <a:lumMod val="40000"/>
                    <a:lumOff val="60000"/>
                  </a:schemeClr>
                </a:solidFill>
              </a:rPr>
              <a:t>[Colectica Portal and Repository] </a:t>
            </a:r>
            <a:endParaRPr lang="en-US" sz="2400" dirty="0" smtClean="0"/>
          </a:p>
          <a:p>
            <a:pPr lvl="1">
              <a:buSzPct val="100000"/>
              <a:buFont typeface="Wingdings" panose="05000000000000000000" pitchFamily="2" charset="2"/>
              <a:buChar char="Ø"/>
            </a:pPr>
            <a:r>
              <a:rPr lang="en-US" sz="2400" dirty="0" smtClean="0">
                <a:ea typeface="Calibri" panose="020F0502020204030204" pitchFamily="34" charset="0"/>
                <a:cs typeface="Times New Roman" panose="02020603050405020304" pitchFamily="18" charset="0"/>
              </a:rPr>
              <a:t>Eight survey </a:t>
            </a:r>
            <a:r>
              <a:rPr lang="en-US" sz="2400" dirty="0">
                <a:ea typeface="Calibri" panose="020F0502020204030204" pitchFamily="34" charset="0"/>
                <a:cs typeface="Times New Roman" panose="02020603050405020304" pitchFamily="18" charset="0"/>
              </a:rPr>
              <a:t>questions across 2 years of the </a:t>
            </a:r>
            <a:r>
              <a:rPr lang="en-US" sz="2400" dirty="0" smtClean="0">
                <a:ea typeface="Calibri" panose="020F0502020204030204" pitchFamily="34" charset="0"/>
                <a:cs typeface="Times New Roman" panose="02020603050405020304" pitchFamily="18" charset="0"/>
              </a:rPr>
              <a:t>Interview Survey.</a:t>
            </a:r>
          </a:p>
          <a:p>
            <a:pPr lvl="2">
              <a:buSzPct val="100000"/>
              <a:buFont typeface="Courier New" panose="02070309020205020404" pitchFamily="49" charset="0"/>
              <a:buChar char="o"/>
            </a:pPr>
            <a:r>
              <a:rPr lang="en-US" dirty="0" smtClean="0">
                <a:ea typeface="Calibri" panose="020F0502020204030204" pitchFamily="34" charset="0"/>
                <a:cs typeface="Times New Roman" panose="02020603050405020304" pitchFamily="18" charset="0"/>
              </a:rPr>
              <a:t>Establish </a:t>
            </a:r>
            <a:r>
              <a:rPr lang="en-US" dirty="0">
                <a:ea typeface="Calibri" panose="020F0502020204030204" pitchFamily="34" charset="0"/>
                <a:cs typeface="Times New Roman" panose="02020603050405020304" pitchFamily="18" charset="0"/>
              </a:rPr>
              <a:t>and view the linkage of a survey question to its end as a variable in the </a:t>
            </a:r>
            <a:r>
              <a:rPr lang="en-US" dirty="0" smtClean="0">
                <a:ea typeface="Calibri" panose="020F0502020204030204" pitchFamily="34" charset="0"/>
                <a:cs typeface="Times New Roman" panose="02020603050405020304" pitchFamily="18" charset="0"/>
              </a:rPr>
              <a:t>public-use </a:t>
            </a:r>
            <a:r>
              <a:rPr lang="en-US" dirty="0">
                <a:ea typeface="Calibri" panose="020F0502020204030204" pitchFamily="34" charset="0"/>
                <a:cs typeface="Times New Roman" panose="02020603050405020304" pitchFamily="18" charset="0"/>
              </a:rPr>
              <a:t>M</a:t>
            </a:r>
            <a:r>
              <a:rPr lang="en-US" dirty="0" smtClean="0">
                <a:ea typeface="Calibri" panose="020F0502020204030204" pitchFamily="34" charset="0"/>
                <a:cs typeface="Times New Roman" panose="02020603050405020304" pitchFamily="18" charset="0"/>
              </a:rPr>
              <a:t>icrodata file</a:t>
            </a:r>
          </a:p>
          <a:p>
            <a:pPr lvl="2">
              <a:buSzPct val="100000"/>
              <a:buFont typeface="Courier New" panose="02070309020205020404" pitchFamily="49" charset="0"/>
              <a:buChar char="o"/>
            </a:pPr>
            <a:r>
              <a:rPr lang="en-US" dirty="0" smtClean="0">
                <a:ea typeface="Calibri" panose="020F0502020204030204" pitchFamily="34" charset="0"/>
                <a:cs typeface="Times New Roman" panose="02020603050405020304" pitchFamily="18" charset="0"/>
              </a:rPr>
              <a:t>Identify </a:t>
            </a:r>
            <a:r>
              <a:rPr lang="en-US" dirty="0">
                <a:ea typeface="Calibri" panose="020F0502020204030204" pitchFamily="34" charset="0"/>
                <a:cs typeface="Times New Roman" panose="02020603050405020304" pitchFamily="18" charset="0"/>
              </a:rPr>
              <a:t>changes to a variable:  for e.g., a change in the response options to the EDUCA (member education attainment) </a:t>
            </a:r>
            <a:r>
              <a:rPr lang="en-US" dirty="0" smtClean="0">
                <a:ea typeface="Calibri" panose="020F0502020204030204" pitchFamily="34" charset="0"/>
                <a:cs typeface="Times New Roman" panose="02020603050405020304" pitchFamily="18" charset="0"/>
              </a:rPr>
              <a:t>variable</a:t>
            </a:r>
            <a:endParaRPr lang="en-US" dirty="0"/>
          </a:p>
        </p:txBody>
      </p:sp>
    </p:spTree>
    <p:extLst>
      <p:ext uri="{BB962C8B-B14F-4D97-AF65-F5344CB8AC3E}">
        <p14:creationId xmlns:p14="http://schemas.microsoft.com/office/powerpoint/2010/main" val="37383197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What’s Next?</a:t>
            </a:r>
            <a:endParaRPr lang="en-US" sz="4000" dirty="0"/>
          </a:p>
        </p:txBody>
      </p:sp>
      <p:sp>
        <p:nvSpPr>
          <p:cNvPr id="3" name="Content Placeholder 2"/>
          <p:cNvSpPr>
            <a:spLocks noGrp="1"/>
          </p:cNvSpPr>
          <p:nvPr>
            <p:ph idx="1"/>
          </p:nvPr>
        </p:nvSpPr>
        <p:spPr>
          <a:xfrm>
            <a:off x="609600" y="921903"/>
            <a:ext cx="10972800" cy="3992563"/>
          </a:xfrm>
        </p:spPr>
        <p:txBody>
          <a:bodyPr/>
          <a:lstStyle/>
          <a:p>
            <a:pPr marL="0" indent="0">
              <a:lnSpc>
                <a:spcPct val="150000"/>
              </a:lnSpc>
              <a:buNone/>
            </a:pPr>
            <a:r>
              <a:rPr lang="en-US" sz="2800" b="1" dirty="0"/>
              <a:t>Iteration 3</a:t>
            </a:r>
            <a:endParaRPr lang="en-US" sz="2800" b="1" dirty="0" smtClean="0"/>
          </a:p>
          <a:p>
            <a:pPr>
              <a:lnSpc>
                <a:spcPct val="150000"/>
              </a:lnSpc>
              <a:buFont typeface="Wingdings" panose="05000000000000000000" pitchFamily="2" charset="2"/>
              <a:buChar char="Ø"/>
            </a:pPr>
            <a:r>
              <a:rPr lang="en-US" sz="2400" dirty="0" smtClean="0"/>
              <a:t>Will </a:t>
            </a:r>
            <a:r>
              <a:rPr lang="en-US" sz="2400" dirty="0"/>
              <a:t>focus solely on Microdata and Tables (</a:t>
            </a:r>
            <a:r>
              <a:rPr lang="en-US" sz="2400" b="1" dirty="0"/>
              <a:t>Ph4</a:t>
            </a:r>
            <a:r>
              <a:rPr lang="en-US" sz="2400" dirty="0"/>
              <a:t>)</a:t>
            </a:r>
          </a:p>
          <a:p>
            <a:pPr lvl="1">
              <a:lnSpc>
                <a:spcPct val="150000"/>
              </a:lnSpc>
              <a:buFont typeface="Courier New" panose="02070309020205020404" pitchFamily="49" charset="0"/>
              <a:buChar char="o"/>
            </a:pPr>
            <a:r>
              <a:rPr lang="en-US" sz="2400" dirty="0"/>
              <a:t>Inputting metadata from </a:t>
            </a:r>
            <a:r>
              <a:rPr lang="en-US" sz="2400" b="1" dirty="0"/>
              <a:t>1996 to </a:t>
            </a:r>
            <a:r>
              <a:rPr lang="en-US" sz="2400" b="1" dirty="0" smtClean="0"/>
              <a:t>2017</a:t>
            </a:r>
            <a:endParaRPr lang="en-US" sz="2400" dirty="0" smtClean="0"/>
          </a:p>
          <a:p>
            <a:pPr>
              <a:lnSpc>
                <a:spcPct val="150000"/>
              </a:lnSpc>
              <a:buFont typeface="Wingdings" panose="05000000000000000000" pitchFamily="2" charset="2"/>
              <a:buChar char="Ø"/>
            </a:pPr>
            <a:r>
              <a:rPr lang="en-US" sz="2400" dirty="0"/>
              <a:t>Continue development work with Colectica </a:t>
            </a:r>
          </a:p>
          <a:p>
            <a:pPr>
              <a:lnSpc>
                <a:spcPct val="150000"/>
              </a:lnSpc>
              <a:buFont typeface="Wingdings" panose="05000000000000000000" pitchFamily="2" charset="2"/>
              <a:buChar char="Ø"/>
            </a:pPr>
            <a:r>
              <a:rPr lang="en-US" sz="2400" dirty="0" smtClean="0"/>
              <a:t>Scale </a:t>
            </a:r>
            <a:r>
              <a:rPr lang="en-US" sz="2400" dirty="0"/>
              <a:t>up prototype, including </a:t>
            </a:r>
            <a:r>
              <a:rPr lang="en-US" sz="2400" b="1" dirty="0" smtClean="0"/>
              <a:t>Diary</a:t>
            </a:r>
          </a:p>
          <a:p>
            <a:pPr>
              <a:lnSpc>
                <a:spcPct val="150000"/>
              </a:lnSpc>
              <a:buFont typeface="Wingdings" panose="05000000000000000000" pitchFamily="2" charset="2"/>
              <a:buChar char="Ø"/>
            </a:pPr>
            <a:r>
              <a:rPr lang="en-US" sz="2400" dirty="0" smtClean="0"/>
              <a:t>Incorporate the use of </a:t>
            </a:r>
            <a:r>
              <a:rPr lang="en-US" sz="2400" b="1" dirty="0" smtClean="0"/>
              <a:t>Colectica Questionnaire</a:t>
            </a:r>
          </a:p>
          <a:p>
            <a:pPr>
              <a:buFont typeface="Wingdings" panose="05000000000000000000" pitchFamily="2" charset="2"/>
              <a:buChar char="Ø"/>
            </a:pPr>
            <a:r>
              <a:rPr lang="en-US" sz="2400" dirty="0" smtClean="0"/>
              <a:t>Create one portal for </a:t>
            </a:r>
            <a:r>
              <a:rPr lang="en-US" sz="2400" b="1" dirty="0" smtClean="0"/>
              <a:t>the public </a:t>
            </a:r>
            <a:r>
              <a:rPr lang="en-US" sz="2400" dirty="0" smtClean="0"/>
              <a:t>and another for </a:t>
            </a:r>
            <a:r>
              <a:rPr lang="en-US" sz="2400" b="1" dirty="0" smtClean="0"/>
              <a:t>interoffice use</a:t>
            </a:r>
            <a:endParaRPr lang="en-US" sz="2400" b="1" dirty="0"/>
          </a:p>
        </p:txBody>
      </p:sp>
    </p:spTree>
    <p:extLst>
      <p:ext uri="{BB962C8B-B14F-4D97-AF65-F5344CB8AC3E}">
        <p14:creationId xmlns:p14="http://schemas.microsoft.com/office/powerpoint/2010/main" val="28313308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Potential Hurdles</a:t>
            </a:r>
            <a:r>
              <a:rPr lang="en-US" sz="3200" dirty="0" smtClean="0"/>
              <a:t/>
            </a:r>
            <a:br>
              <a:rPr lang="en-US" sz="3200" dirty="0" smtClean="0"/>
            </a:br>
            <a:endParaRPr lang="en-US" sz="3200" dirty="0"/>
          </a:p>
        </p:txBody>
      </p:sp>
      <p:sp>
        <p:nvSpPr>
          <p:cNvPr id="3" name="Content Placeholder 2"/>
          <p:cNvSpPr>
            <a:spLocks noGrp="1"/>
          </p:cNvSpPr>
          <p:nvPr>
            <p:ph idx="1"/>
          </p:nvPr>
        </p:nvSpPr>
        <p:spPr>
          <a:xfrm>
            <a:off x="609600" y="976951"/>
            <a:ext cx="10972800" cy="3992563"/>
          </a:xfrm>
        </p:spPr>
        <p:txBody>
          <a:bodyPr/>
          <a:lstStyle/>
          <a:p>
            <a:pPr marL="0" indent="0">
              <a:lnSpc>
                <a:spcPct val="150000"/>
              </a:lnSpc>
              <a:buNone/>
            </a:pPr>
            <a:r>
              <a:rPr lang="en-US" sz="2800" b="1" dirty="0"/>
              <a:t>Iteration 3</a:t>
            </a:r>
            <a:endParaRPr lang="en-US" sz="2800" b="1" dirty="0" smtClean="0"/>
          </a:p>
          <a:p>
            <a:pPr>
              <a:lnSpc>
                <a:spcPct val="150000"/>
              </a:lnSpc>
              <a:buFont typeface="Wingdings" panose="05000000000000000000" pitchFamily="2" charset="2"/>
              <a:buChar char="Ø"/>
            </a:pPr>
            <a:r>
              <a:rPr lang="en-US" sz="2400" dirty="0" smtClean="0"/>
              <a:t>Requires </a:t>
            </a:r>
            <a:r>
              <a:rPr lang="en-US" sz="2400" dirty="0"/>
              <a:t>IT </a:t>
            </a:r>
            <a:r>
              <a:rPr lang="en-US" sz="2400" dirty="0" smtClean="0"/>
              <a:t>support</a:t>
            </a:r>
            <a:endParaRPr lang="en-US" sz="2400" dirty="0"/>
          </a:p>
          <a:p>
            <a:pPr>
              <a:lnSpc>
                <a:spcPct val="150000"/>
              </a:lnSpc>
              <a:buFont typeface="Wingdings" panose="05000000000000000000" pitchFamily="2" charset="2"/>
              <a:buChar char="Ø"/>
            </a:pPr>
            <a:r>
              <a:rPr lang="en-US" sz="2400" dirty="0"/>
              <a:t>Setting up a server</a:t>
            </a:r>
          </a:p>
          <a:p>
            <a:pPr>
              <a:lnSpc>
                <a:spcPct val="150000"/>
              </a:lnSpc>
              <a:buFont typeface="Wingdings" panose="05000000000000000000" pitchFamily="2" charset="2"/>
              <a:buChar char="Ø"/>
            </a:pPr>
            <a:r>
              <a:rPr lang="en-US" sz="2400" dirty="0"/>
              <a:t>Colectica programming language (C-sharp, .NET) </a:t>
            </a:r>
            <a:endParaRPr lang="en-US" sz="2400" b="1" dirty="0">
              <a:solidFill>
                <a:srgbClr val="C00000"/>
              </a:solidFill>
            </a:endParaRPr>
          </a:p>
          <a:p>
            <a:pPr>
              <a:lnSpc>
                <a:spcPct val="150000"/>
              </a:lnSpc>
              <a:buFont typeface="Wingdings" panose="05000000000000000000" pitchFamily="2" charset="2"/>
              <a:buChar char="Ø"/>
            </a:pPr>
            <a:r>
              <a:rPr lang="en-US" sz="2400" dirty="0"/>
              <a:t>Equipment requests</a:t>
            </a:r>
          </a:p>
          <a:p>
            <a:pPr>
              <a:lnSpc>
                <a:spcPct val="150000"/>
              </a:lnSpc>
              <a:buFont typeface="Wingdings" panose="05000000000000000000" pitchFamily="2" charset="2"/>
              <a:buChar char="Ø"/>
            </a:pPr>
            <a:r>
              <a:rPr lang="en-US" sz="2400" dirty="0"/>
              <a:t>Limited funding</a:t>
            </a:r>
          </a:p>
        </p:txBody>
      </p:sp>
    </p:spTree>
    <p:extLst>
      <p:ext uri="{BB962C8B-B14F-4D97-AF65-F5344CB8AC3E}">
        <p14:creationId xmlns:p14="http://schemas.microsoft.com/office/powerpoint/2010/main" val="3126151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Cover page</a:t>
            </a:r>
            <a:endParaRPr lang="en-US" dirty="0"/>
          </a:p>
        </p:txBody>
      </p:sp>
      <p:sp>
        <p:nvSpPr>
          <p:cNvPr id="3" name="Content Placeholder 2"/>
          <p:cNvSpPr>
            <a:spLocks noGrp="1"/>
          </p:cNvSpPr>
          <p:nvPr>
            <p:ph idx="1"/>
          </p:nvPr>
        </p:nvSpPr>
        <p:spPr>
          <a:xfrm>
            <a:off x="838200" y="804672"/>
            <a:ext cx="10515600" cy="5148197"/>
          </a:xfrm>
        </p:spPr>
        <p:txBody>
          <a:bodyPr>
            <a:normAutofit fontScale="32500" lnSpcReduction="20000"/>
          </a:bodyPr>
          <a:lstStyle/>
          <a:p>
            <a:pPr marL="0" indent="0">
              <a:buNone/>
            </a:pPr>
            <a:r>
              <a:rPr lang="en-US" sz="8600" b="1" dirty="0"/>
              <a:t>Household Operations: Cover Page</a:t>
            </a:r>
            <a:endParaRPr lang="en-US" sz="8600" dirty="0"/>
          </a:p>
          <a:p>
            <a:pPr marL="0" indent="0">
              <a:buNone/>
            </a:pPr>
            <a:r>
              <a:rPr lang="en-US" b="1" dirty="0"/>
              <a:t> </a:t>
            </a:r>
            <a:endParaRPr lang="en-US" dirty="0"/>
          </a:p>
          <a:p>
            <a:pPr marL="0" indent="0">
              <a:buNone/>
            </a:pPr>
            <a:r>
              <a:rPr lang="en-US" sz="7400" b="1" dirty="0" smtClean="0"/>
              <a:t>A. Section </a:t>
            </a:r>
            <a:r>
              <a:rPr lang="en-US" sz="7400" b="1" dirty="0"/>
              <a:t>Instructions:</a:t>
            </a:r>
            <a:endParaRPr lang="en-US" sz="7400" dirty="0"/>
          </a:p>
          <a:p>
            <a:pPr marL="0" lvl="0" indent="0">
              <a:buNone/>
            </a:pPr>
            <a:r>
              <a:rPr lang="en-US" sz="4900" dirty="0"/>
              <a:t>This section is a laundry list section that follows the laundry list standards.  </a:t>
            </a:r>
          </a:p>
          <a:p>
            <a:pPr marL="0" lvl="0" indent="0">
              <a:buNone/>
            </a:pPr>
            <a:r>
              <a:rPr lang="en-US" sz="4900" dirty="0"/>
              <a:t>Design will be a table/grid format</a:t>
            </a:r>
          </a:p>
          <a:p>
            <a:pPr marL="0" lvl="0" indent="0">
              <a:buNone/>
            </a:pPr>
            <a:r>
              <a:rPr lang="en-US" sz="4900" dirty="0"/>
              <a:t>Repeat OPSCSC through OPSOTH until OPSCSC = 99. </a:t>
            </a:r>
          </a:p>
          <a:p>
            <a:pPr marL="0" lvl="0" indent="0">
              <a:buNone/>
            </a:pPr>
            <a:r>
              <a:rPr lang="en-US" sz="4900" dirty="0"/>
              <a:t>After OPSOTH, the FR is expected to continue reading the list of expenditures from the cluster screener (OPSCSC)</a:t>
            </a:r>
          </a:p>
          <a:p>
            <a:pPr marL="0" indent="0">
              <a:buNone/>
            </a:pPr>
            <a:r>
              <a:rPr lang="en-US" sz="4300" dirty="0"/>
              <a:t> </a:t>
            </a:r>
          </a:p>
          <a:p>
            <a:pPr marL="0" indent="0">
              <a:buNone/>
            </a:pPr>
            <a:r>
              <a:rPr lang="en-US" sz="7400" b="1" dirty="0" smtClean="0"/>
              <a:t>B. Section </a:t>
            </a:r>
            <a:r>
              <a:rPr lang="en-US" sz="7400" b="1" dirty="0"/>
              <a:t>Format:</a:t>
            </a:r>
            <a:endParaRPr lang="en-US" sz="7400" dirty="0"/>
          </a:p>
          <a:p>
            <a:pPr marL="0" indent="0">
              <a:buNone/>
            </a:pPr>
            <a:r>
              <a:rPr lang="en-US" sz="4300" dirty="0"/>
              <a:t>Table with a maximum of 14 rows</a:t>
            </a:r>
          </a:p>
          <a:p>
            <a:pPr marL="0" indent="0">
              <a:buNone/>
            </a:pPr>
            <a:r>
              <a:rPr lang="en-US" sz="4300" dirty="0"/>
              <a:t> </a:t>
            </a:r>
          </a:p>
          <a:p>
            <a:pPr marL="0" indent="0">
              <a:buNone/>
            </a:pPr>
            <a:r>
              <a:rPr lang="en-US" sz="7400" b="1" dirty="0" smtClean="0"/>
              <a:t>C. Don’t </a:t>
            </a:r>
            <a:r>
              <a:rPr lang="en-US" sz="7400" b="1" dirty="0"/>
              <a:t>knows and refusals:</a:t>
            </a:r>
            <a:endParaRPr lang="en-US" sz="7400" dirty="0"/>
          </a:p>
          <a:p>
            <a:pPr marL="0" indent="0">
              <a:buNone/>
            </a:pPr>
            <a:r>
              <a:rPr lang="en-US" sz="4900" dirty="0" smtClean="0"/>
              <a:t>1</a:t>
            </a:r>
            <a:r>
              <a:rPr lang="en-US" sz="4900" dirty="0"/>
              <a:t>. Do not allow Don’t Know or Refusal on:</a:t>
            </a:r>
          </a:p>
          <a:p>
            <a:pPr marL="0" indent="0">
              <a:buNone/>
            </a:pPr>
            <a:r>
              <a:rPr lang="en-US" sz="4900" dirty="0" smtClean="0"/>
              <a:t>OPSCSC</a:t>
            </a:r>
            <a:r>
              <a:rPr lang="en-US" sz="4900" dirty="0"/>
              <a:t>, OPSIDE, OPSECE, OPSCOM, OPSSEC</a:t>
            </a:r>
          </a:p>
          <a:p>
            <a:pPr marL="0" lvl="0" indent="0">
              <a:buNone/>
            </a:pPr>
            <a:r>
              <a:rPr lang="en-US" sz="4900" dirty="0" smtClean="0"/>
              <a:t>2. Do </a:t>
            </a:r>
            <a:r>
              <a:rPr lang="en-US" sz="4900" dirty="0"/>
              <a:t>not display Don’t Know or Refusal options on </a:t>
            </a:r>
            <a:r>
              <a:rPr lang="en-US" sz="4900" dirty="0" smtClean="0"/>
              <a:t>screen</a:t>
            </a:r>
            <a:endParaRPr lang="en-US" sz="4900" dirty="0"/>
          </a:p>
          <a:p>
            <a:pPr marL="0" lvl="0" indent="0">
              <a:buNone/>
            </a:pPr>
            <a:r>
              <a:rPr lang="en-US" sz="4900" dirty="0" smtClean="0"/>
              <a:t>3. Where </a:t>
            </a:r>
            <a:r>
              <a:rPr lang="en-US" sz="4900" dirty="0"/>
              <a:t>Don’t Know and Refusal are allowed, use keyboard shortcuts:</a:t>
            </a:r>
            <a:br>
              <a:rPr lang="en-US" sz="4900" dirty="0"/>
            </a:br>
            <a:endParaRPr lang="en-US" sz="4900" dirty="0" smtClean="0"/>
          </a:p>
          <a:p>
            <a:pPr marL="0" lvl="0" indent="0">
              <a:buNone/>
            </a:pPr>
            <a:r>
              <a:rPr lang="en-US" sz="4900" dirty="0" smtClean="0"/>
              <a:t>Don’t </a:t>
            </a:r>
            <a:r>
              <a:rPr lang="en-US" sz="4900" dirty="0"/>
              <a:t>know = CTRL + D</a:t>
            </a:r>
            <a:br>
              <a:rPr lang="en-US" sz="4900" dirty="0"/>
            </a:br>
            <a:r>
              <a:rPr lang="en-US" sz="4900" dirty="0"/>
              <a:t>Refusal = CTRL + R</a:t>
            </a:r>
            <a:br>
              <a:rPr lang="en-US" sz="4900" dirty="0"/>
            </a:br>
            <a:r>
              <a:rPr lang="en-US" sz="4900" dirty="0"/>
              <a:t>Bookmark=CTRL + B </a:t>
            </a:r>
            <a:r>
              <a:rPr lang="en-US" sz="4900" b="1" dirty="0" smtClean="0"/>
              <a:t> </a:t>
            </a:r>
            <a:endParaRPr lang="en-US" sz="4900" dirty="0"/>
          </a:p>
          <a:p>
            <a:pPr marL="0" indent="0">
              <a:buNone/>
            </a:pPr>
            <a:endParaRPr lang="en-US" dirty="0"/>
          </a:p>
        </p:txBody>
      </p:sp>
    </p:spTree>
    <p:extLst>
      <p:ext uri="{BB962C8B-B14F-4D97-AF65-F5344CB8AC3E}">
        <p14:creationId xmlns:p14="http://schemas.microsoft.com/office/powerpoint/2010/main" val="16518424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44"/>
            <a:ext cx="10972800" cy="804672"/>
          </a:xfrm>
        </p:spPr>
        <p:txBody>
          <a:bodyPr/>
          <a:lstStyle/>
          <a:p>
            <a:r>
              <a:rPr lang="en-US" dirty="0" smtClean="0"/>
              <a:t>Cover page (continued)</a:t>
            </a:r>
            <a:endParaRPr lang="en-US" dirty="0"/>
          </a:p>
        </p:txBody>
      </p:sp>
      <p:sp>
        <p:nvSpPr>
          <p:cNvPr id="3" name="Content Placeholder 2"/>
          <p:cNvSpPr>
            <a:spLocks noGrp="1"/>
          </p:cNvSpPr>
          <p:nvPr>
            <p:ph idx="1"/>
          </p:nvPr>
        </p:nvSpPr>
        <p:spPr>
          <a:xfrm>
            <a:off x="838200" y="798628"/>
            <a:ext cx="10515600" cy="4750539"/>
          </a:xfrm>
        </p:spPr>
        <p:txBody>
          <a:bodyPr/>
          <a:lstStyle/>
          <a:p>
            <a:pPr marL="0" indent="0">
              <a:buNone/>
            </a:pPr>
            <a:r>
              <a:rPr lang="en-US" sz="2400" b="1" dirty="0" smtClean="0"/>
              <a:t>D.</a:t>
            </a:r>
            <a:r>
              <a:rPr lang="en-US" sz="2400" b="1" dirty="0"/>
              <a:t> </a:t>
            </a:r>
            <a:r>
              <a:rPr lang="en-US" sz="2400" b="1" dirty="0" smtClean="0"/>
              <a:t>Fills: </a:t>
            </a:r>
            <a:r>
              <a:rPr lang="en-US" sz="1600" dirty="0" smtClean="0"/>
              <a:t>1.OPSCOM</a:t>
            </a:r>
            <a:r>
              <a:rPr lang="en-US" sz="1600" dirty="0"/>
              <a:t>, OPSOUN and OPSOTH:  </a:t>
            </a:r>
          </a:p>
        </p:txBody>
      </p:sp>
      <p:graphicFrame>
        <p:nvGraphicFramePr>
          <p:cNvPr id="20" name="Table 19"/>
          <p:cNvGraphicFramePr>
            <a:graphicFrameLocks noGrp="1"/>
          </p:cNvGraphicFramePr>
          <p:nvPr>
            <p:extLst>
              <p:ext uri="{D42A27DB-BD31-4B8C-83A1-F6EECF244321}">
                <p14:modId xmlns:p14="http://schemas.microsoft.com/office/powerpoint/2010/main" val="2614616206"/>
              </p:ext>
            </p:extLst>
          </p:nvPr>
        </p:nvGraphicFramePr>
        <p:xfrm>
          <a:off x="838200" y="1393206"/>
          <a:ext cx="8016659" cy="1761363"/>
        </p:xfrm>
        <a:graphic>
          <a:graphicData uri="http://schemas.openxmlformats.org/drawingml/2006/table">
            <a:tbl>
              <a:tblPr firstRow="1" firstCol="1" bandRow="1">
                <a:tableStyleId>{5C22544A-7EE6-4342-B048-85BDC9FD1C3A}</a:tableStyleId>
              </a:tblPr>
              <a:tblGrid>
                <a:gridCol w="767370"/>
                <a:gridCol w="5247268"/>
                <a:gridCol w="1003154"/>
                <a:gridCol w="998867"/>
              </a:tblGrid>
              <a:tr h="562294">
                <a:tc>
                  <a:txBody>
                    <a:bodyPr/>
                    <a:lstStyle/>
                    <a:p>
                      <a:pPr marL="0" marR="0">
                        <a:lnSpc>
                          <a:spcPct val="107000"/>
                        </a:lnSpc>
                        <a:spcBef>
                          <a:spcPts val="0"/>
                        </a:spcBef>
                        <a:spcAft>
                          <a:spcPts val="0"/>
                        </a:spcAft>
                      </a:pPr>
                      <a:r>
                        <a:rPr lang="en-US" sz="1200" dirty="0">
                          <a:effectLst/>
                        </a:rPr>
                        <a:t>OPSCSC=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Category 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OPSIEX Less than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OPSIEX Greater than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72065">
                <a:tc>
                  <a:txBody>
                    <a:bodyPr/>
                    <a:lstStyle/>
                    <a:p>
                      <a:pPr marL="0" marR="0">
                        <a:lnSpc>
                          <a:spcPct val="107000"/>
                        </a:lnSpc>
                        <a:spcBef>
                          <a:spcPts val="0"/>
                        </a:spcBef>
                        <a:spcAft>
                          <a:spcPts val="0"/>
                        </a:spcAft>
                      </a:pPr>
                      <a:r>
                        <a:rPr lang="en-US" sz="1200">
                          <a:effectLst/>
                        </a:rPr>
                        <a:t>1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Gardening or lawn care services?</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72065">
                <a:tc>
                  <a:txBody>
                    <a:bodyPr/>
                    <a:lstStyle/>
                    <a:p>
                      <a:pPr marL="0" marR="0">
                        <a:lnSpc>
                          <a:spcPct val="107000"/>
                        </a:lnSpc>
                        <a:spcBef>
                          <a:spcPts val="0"/>
                        </a:spcBef>
                        <a:spcAft>
                          <a:spcPts val="0"/>
                        </a:spcAft>
                      </a:pPr>
                      <a:r>
                        <a:rPr lang="en-US" sz="1200">
                          <a:effectLst/>
                        </a:rPr>
                        <a:t>2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Housekeeping services?</a:t>
                      </a:r>
                      <a:endParaRPr lang="en-US" sz="1100">
                        <a:effectLst/>
                      </a:endParaRPr>
                    </a:p>
                    <a:p>
                      <a:pPr marL="0" marR="0">
                        <a:lnSpc>
                          <a:spcPct val="107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1260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72065">
                <a:tc>
                  <a:txBody>
                    <a:bodyPr/>
                    <a:lstStyle/>
                    <a:p>
                      <a:pPr marL="0" marR="0">
                        <a:lnSpc>
                          <a:spcPct val="107000"/>
                        </a:lnSpc>
                        <a:spcBef>
                          <a:spcPts val="0"/>
                        </a:spcBef>
                        <a:spcAft>
                          <a:spcPts val="0"/>
                        </a:spcAft>
                      </a:pPr>
                      <a:r>
                        <a:rPr lang="en-US" sz="1200" dirty="0">
                          <a:effectLst/>
                        </a:rPr>
                        <a:t>3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Termite or pest control services?</a:t>
                      </a:r>
                      <a:endParaRPr lang="en-US" sz="1100" dirty="0">
                        <a:effectLst/>
                      </a:endParaRPr>
                    </a:p>
                    <a:p>
                      <a:pPr marL="0" marR="0">
                        <a:lnSpc>
                          <a:spcPct val="107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a:effectLst/>
                        </a:rPr>
                        <a:t>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1200" dirty="0">
                          <a:effectLst/>
                        </a:rPr>
                        <a:t>742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23" name="Rectangle 22"/>
          <p:cNvSpPr/>
          <p:nvPr/>
        </p:nvSpPr>
        <p:spPr>
          <a:xfrm>
            <a:off x="838200" y="3386167"/>
            <a:ext cx="9007258" cy="1146148"/>
          </a:xfrm>
          <a:prstGeom prst="rect">
            <a:avLst/>
          </a:prstGeom>
        </p:spPr>
        <p:txBody>
          <a:bodyPr wrap="square">
            <a:spAutoFit/>
          </a:bodyPr>
          <a:lstStyle/>
          <a:p>
            <a:pPr>
              <a:lnSpc>
                <a:spcPct val="107000"/>
              </a:lnSpc>
            </a:pPr>
            <a:r>
              <a:rPr lang="en-US" sz="2400" b="1" dirty="0" smtClean="0">
                <a:latin typeface="Calibri" panose="020F0502020204030204" pitchFamily="34" charset="0"/>
                <a:ea typeface="Calibri" panose="020F0502020204030204" pitchFamily="34" charset="0"/>
                <a:cs typeface="Calibri" panose="020F0502020204030204" pitchFamily="34" charset="0"/>
              </a:rPr>
              <a:t>E. Fills:  </a:t>
            </a:r>
            <a:r>
              <a:rPr lang="en-US" sz="1600" dirty="0" smtClean="0">
                <a:latin typeface="Calibri" panose="020F0502020204030204" pitchFamily="34" charset="0"/>
                <a:ea typeface="Calibri" panose="020F0502020204030204" pitchFamily="34" charset="0"/>
                <a:cs typeface="Calibri" panose="020F0502020204030204" pitchFamily="34" charset="0"/>
              </a:rPr>
              <a:t>For</a:t>
            </a:r>
            <a:r>
              <a:rPr lang="en-US" sz="1600" b="1" dirty="0" smtClean="0">
                <a:latin typeface="Calibri" panose="020F0502020204030204" pitchFamily="34" charset="0"/>
                <a:ea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OPSCOM</a:t>
            </a:r>
            <a:r>
              <a:rPr lang="en-US" sz="1600" dirty="0">
                <a:latin typeface="Calibri" panose="020F0502020204030204" pitchFamily="34" charset="0"/>
                <a:cs typeface="Calibri" panose="020F0502020204030204" pitchFamily="34" charset="0"/>
              </a:rPr>
              <a:t>, OPSOUN and OPSOTH: </a:t>
            </a:r>
            <a:r>
              <a:rPr lang="en-US" sz="1600" dirty="0" smtClean="0">
                <a:latin typeface="Calibri" panose="020F0502020204030204" pitchFamily="34" charset="0"/>
                <a:cs typeface="Calibri" panose="020F0502020204030204" pitchFamily="34" charset="0"/>
              </a:rPr>
              <a:t> fill in…</a:t>
            </a:r>
            <a:endParaRPr lang="en-US" sz="1600" b="1" dirty="0" smtClean="0">
              <a:latin typeface="Calibri" panose="020F0502020204030204" pitchFamily="34" charset="0"/>
              <a:ea typeface="Calibri" panose="020F0502020204030204" pitchFamily="34" charset="0"/>
              <a:cs typeface="Calibri" panose="020F0502020204030204" pitchFamily="34" charset="0"/>
            </a:endParaRPr>
          </a:p>
          <a:p>
            <a:pPr>
              <a:lnSpc>
                <a:spcPct val="107000"/>
              </a:lnSpc>
            </a:pPr>
            <a:r>
              <a:rPr lang="en-US" sz="2400" b="1" dirty="0" smtClean="0">
                <a:latin typeface="Calibri" panose="020F0502020204030204" pitchFamily="34" charset="0"/>
                <a:ea typeface="Calibri" panose="020F0502020204030204" pitchFamily="34" charset="0"/>
                <a:cs typeface="Calibri" panose="020F0502020204030204" pitchFamily="34" charset="0"/>
              </a:rPr>
              <a:t>F. Outlets </a:t>
            </a:r>
            <a:r>
              <a:rPr lang="en-US" sz="2400" b="1" dirty="0">
                <a:latin typeface="Calibri" panose="020F0502020204030204" pitchFamily="34" charset="0"/>
                <a:ea typeface="Calibri" panose="020F0502020204030204" pitchFamily="34" charset="0"/>
                <a:cs typeface="Calibri" panose="020F0502020204030204" pitchFamily="34" charset="0"/>
              </a:rPr>
              <a:t>eligibility</a:t>
            </a:r>
            <a:r>
              <a:rPr lang="en-US" sz="1600" b="1" dirty="0">
                <a:latin typeface="Calibri" panose="020F0502020204030204" pitchFamily="34" charset="0"/>
                <a:ea typeface="Calibri" panose="020F0502020204030204" pitchFamily="34" charset="0"/>
                <a:cs typeface="Calibri" panose="020F0502020204030204" pitchFamily="34" charset="0"/>
              </a:rPr>
              <a:t>:</a:t>
            </a:r>
            <a:r>
              <a:rPr lang="en-US" sz="1600" dirty="0">
                <a:latin typeface="Calibri" panose="020F0502020204030204" pitchFamily="34" charset="0"/>
                <a:ea typeface="Calibri" panose="020F0502020204030204" pitchFamily="34" charset="0"/>
                <a:cs typeface="Calibri" panose="020F0502020204030204" pitchFamily="34" charset="0"/>
              </a:rPr>
              <a:t> Outlets questions will be assigned based on a rotation matrix with POPS categories by PSU by quarter. The following categories are outlets </a:t>
            </a:r>
            <a:r>
              <a:rPr lang="en-US" sz="1600" dirty="0" smtClean="0">
                <a:latin typeface="Calibri" panose="020F0502020204030204" pitchFamily="34" charset="0"/>
                <a:ea typeface="Calibri" panose="020F0502020204030204" pitchFamily="34" charset="0"/>
                <a:cs typeface="Calibri" panose="020F0502020204030204" pitchFamily="34" charset="0"/>
              </a:rPr>
              <a:t>eligible:</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4" name="Rectangle 23"/>
          <p:cNvSpPr/>
          <p:nvPr/>
        </p:nvSpPr>
        <p:spPr>
          <a:xfrm>
            <a:off x="838200" y="4532315"/>
            <a:ext cx="10272386" cy="1277914"/>
          </a:xfrm>
          <a:prstGeom prst="rect">
            <a:avLst/>
          </a:prstGeom>
        </p:spPr>
        <p:txBody>
          <a:bodyPr wrap="square">
            <a:spAutoFit/>
          </a:bodyPr>
          <a:lstStyle/>
          <a:p>
            <a:pPr>
              <a:lnSpc>
                <a:spcPct val="107000"/>
              </a:lnSpc>
            </a:pPr>
            <a:r>
              <a:rPr lang="en-US" sz="2400" b="1" dirty="0" smtClean="0">
                <a:latin typeface="Calibri" panose="020F0502020204030204" pitchFamily="34" charset="0"/>
                <a:ea typeface="Calibri" panose="020F0502020204030204" pitchFamily="34" charset="0"/>
                <a:cs typeface="Calibri" panose="020F0502020204030204" pitchFamily="34" charset="0"/>
              </a:rPr>
              <a:t>G. Item </a:t>
            </a:r>
            <a:r>
              <a:rPr lang="en-US" sz="2400" b="1" dirty="0">
                <a:latin typeface="Calibri" panose="020F0502020204030204" pitchFamily="34" charset="0"/>
                <a:ea typeface="Calibri" panose="020F0502020204030204" pitchFamily="34" charset="0"/>
                <a:cs typeface="Calibri" panose="020F0502020204030204" pitchFamily="34" charset="0"/>
              </a:rPr>
              <a:t>description</a:t>
            </a:r>
            <a:r>
              <a:rPr lang="en-US" sz="2400" dirty="0">
                <a:latin typeface="Calibri" panose="020F0502020204030204" pitchFamily="34" charset="0"/>
                <a:ea typeface="Calibri" panose="020F0502020204030204" pitchFamily="34" charset="0"/>
                <a:cs typeface="Calibri" panose="020F0502020204030204" pitchFamily="34" charset="0"/>
              </a:rPr>
              <a:t>: </a:t>
            </a:r>
            <a:r>
              <a:rPr lang="en-US" sz="1600" dirty="0">
                <a:latin typeface="Calibri" panose="020F0502020204030204" pitchFamily="34" charset="0"/>
                <a:ea typeface="Calibri" panose="020F0502020204030204" pitchFamily="34" charset="0"/>
                <a:cs typeface="Calibri" panose="020F0502020204030204" pitchFamily="34" charset="0"/>
              </a:rPr>
              <a:t>For OPSIDE: The text field should be a blank, non-required field to allow entry of the item description by the FR. After the FR enters a list number the instrument should place the cursor in the blank item description field. FRs can choose to hit enter to skip this. In case the item description is needed for a subsequent fill, the item code title will be used.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567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1. Questionnaire Development</a:t>
            </a:r>
          </a:p>
        </p:txBody>
      </p:sp>
    </p:spTree>
    <p:extLst>
      <p:ext uri="{BB962C8B-B14F-4D97-AF65-F5344CB8AC3E}">
        <p14:creationId xmlns:p14="http://schemas.microsoft.com/office/powerpoint/2010/main" val="20307476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a:t>CE Questionnaire Development Process</a:t>
            </a:r>
          </a:p>
        </p:txBody>
      </p:sp>
      <p:sp>
        <p:nvSpPr>
          <p:cNvPr id="3" name="Content Placeholder 2"/>
          <p:cNvSpPr>
            <a:spLocks noGrp="1"/>
          </p:cNvSpPr>
          <p:nvPr>
            <p:ph idx="1"/>
          </p:nvPr>
        </p:nvSpPr>
        <p:spPr>
          <a:xfrm>
            <a:off x="609600" y="1377882"/>
            <a:ext cx="10972800" cy="4288069"/>
          </a:xfrm>
        </p:spPr>
        <p:txBody>
          <a:bodyPr/>
          <a:lstStyle/>
          <a:p>
            <a:r>
              <a:rPr lang="en-US" sz="2800" dirty="0"/>
              <a:t>The </a:t>
            </a:r>
            <a:r>
              <a:rPr lang="en-US" sz="2800" dirty="0" smtClean="0"/>
              <a:t>Interview </a:t>
            </a:r>
            <a:r>
              <a:rPr lang="en-US" sz="2800" dirty="0"/>
              <a:t>S</a:t>
            </a:r>
            <a:r>
              <a:rPr lang="en-US" sz="2800" dirty="0" smtClean="0"/>
              <a:t>urvey </a:t>
            </a:r>
            <a:r>
              <a:rPr lang="en-US" sz="2800" dirty="0"/>
              <a:t>is long and contains complex skip patterns designed to reduce respondent burden.</a:t>
            </a:r>
          </a:p>
          <a:p>
            <a:r>
              <a:rPr lang="en-US" sz="2800" dirty="0"/>
              <a:t>Changes to questionnaire items such as wording, order, skip patterns, or new questions are often needed. </a:t>
            </a:r>
          </a:p>
          <a:p>
            <a:r>
              <a:rPr lang="en-US" sz="2800" dirty="0"/>
              <a:t>CE provides detailed requirements, which Census then enters into their own specification system (SPIDER), and then </a:t>
            </a:r>
            <a:r>
              <a:rPr lang="en-US" sz="2800" dirty="0" smtClean="0"/>
              <a:t>programs </a:t>
            </a:r>
            <a:r>
              <a:rPr lang="en-US" sz="2800" dirty="0"/>
              <a:t>the Blaise instrument. Changes are usually made every 2 years.</a:t>
            </a:r>
          </a:p>
          <a:p>
            <a:r>
              <a:rPr lang="en-US" sz="2800" dirty="0"/>
              <a:t>CE Interview Survey instrument is being redesigned.</a:t>
            </a:r>
          </a:p>
          <a:p>
            <a:pPr marL="0" indent="0">
              <a:buNone/>
            </a:pPr>
            <a:endParaRPr lang="en-US" dirty="0"/>
          </a:p>
        </p:txBody>
      </p:sp>
    </p:spTree>
    <p:extLst>
      <p:ext uri="{BB962C8B-B14F-4D97-AF65-F5344CB8AC3E}">
        <p14:creationId xmlns:p14="http://schemas.microsoft.com/office/powerpoint/2010/main" val="2061401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8" y="0"/>
            <a:ext cx="10972800" cy="804672"/>
          </a:xfrm>
        </p:spPr>
        <p:txBody>
          <a:bodyPr/>
          <a:lstStyle/>
          <a:p>
            <a:r>
              <a:rPr lang="en-US" dirty="0" smtClean="0"/>
              <a:t>Interview Survey Questionnaire Development</a:t>
            </a:r>
            <a:endParaRPr lang="en-US" dirty="0"/>
          </a:p>
        </p:txBody>
      </p:sp>
      <p:sp>
        <p:nvSpPr>
          <p:cNvPr id="3" name="Content Placeholder 2"/>
          <p:cNvSpPr>
            <a:spLocks noGrp="1"/>
          </p:cNvSpPr>
          <p:nvPr>
            <p:ph idx="1"/>
          </p:nvPr>
        </p:nvSpPr>
        <p:spPr>
          <a:xfrm>
            <a:off x="838199" y="727483"/>
            <a:ext cx="10515600" cy="3868268"/>
          </a:xfrm>
        </p:spPr>
        <p:txBody>
          <a:bodyPr>
            <a:normAutofit/>
          </a:bodyPr>
          <a:lstStyle/>
          <a:p>
            <a:pPr marL="0" indent="0" algn="ctr">
              <a:buNone/>
            </a:pPr>
            <a:r>
              <a:rPr lang="en-US" sz="3000" b="1" dirty="0" smtClean="0">
                <a:solidFill>
                  <a:srgbClr val="C00000"/>
                </a:solidFill>
              </a:rPr>
              <a:t>Challenges</a:t>
            </a:r>
          </a:p>
          <a:p>
            <a:r>
              <a:rPr lang="en-US" sz="2800" dirty="0"/>
              <a:t>No question </a:t>
            </a:r>
            <a:r>
              <a:rPr lang="en-US" sz="2800" dirty="0" smtClean="0"/>
              <a:t>bank</a:t>
            </a:r>
            <a:endParaRPr lang="en-US" sz="2800" dirty="0"/>
          </a:p>
          <a:p>
            <a:r>
              <a:rPr lang="en-US" sz="2800" dirty="0"/>
              <a:t>No integrated mapping of questionnaire metadata</a:t>
            </a:r>
          </a:p>
          <a:p>
            <a:pPr lvl="1"/>
            <a:r>
              <a:rPr lang="en-US" sz="2400" dirty="0"/>
              <a:t>Multiple documents in different locations </a:t>
            </a:r>
          </a:p>
          <a:p>
            <a:r>
              <a:rPr lang="en-US" sz="2800" dirty="0"/>
              <a:t>The changes document for each revision is in word/pdf/csv</a:t>
            </a:r>
          </a:p>
          <a:p>
            <a:pPr lvl="1"/>
            <a:r>
              <a:rPr lang="en-US" sz="2400" dirty="0" smtClean="0"/>
              <a:t>Difficult </a:t>
            </a:r>
            <a:r>
              <a:rPr lang="en-US" sz="2400" dirty="0"/>
              <a:t>to navigate:  current full specifications ~ 4,000 pages</a:t>
            </a:r>
          </a:p>
          <a:p>
            <a:pPr lvl="1"/>
            <a:r>
              <a:rPr lang="en-US" sz="2400" dirty="0"/>
              <a:t>Iteratively making design changes is difficult</a:t>
            </a:r>
          </a:p>
          <a:p>
            <a:pPr marL="0" indent="0">
              <a:buNone/>
            </a:pPr>
            <a:endParaRPr lang="en-US" dirty="0"/>
          </a:p>
        </p:txBody>
      </p:sp>
      <p:sp>
        <p:nvSpPr>
          <p:cNvPr id="4" name="Rectangle 3"/>
          <p:cNvSpPr/>
          <p:nvPr/>
        </p:nvSpPr>
        <p:spPr>
          <a:xfrm>
            <a:off x="1209303" y="4234672"/>
            <a:ext cx="9773391" cy="1446550"/>
          </a:xfrm>
          <a:prstGeom prst="rect">
            <a:avLst/>
          </a:prstGeom>
          <a:solidFill>
            <a:schemeClr val="bg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r>
              <a:rPr lang="en-US" sz="3600" b="1" dirty="0" smtClean="0">
                <a:solidFill>
                  <a:srgbClr val="0070C0"/>
                </a:solidFill>
                <a:latin typeface="Calibri" panose="020F0502020204030204" pitchFamily="34" charset="0"/>
                <a:cs typeface="Calibri" panose="020F0502020204030204" pitchFamily="34" charset="0"/>
              </a:rPr>
              <a:t>Solution:</a:t>
            </a:r>
            <a:r>
              <a:rPr lang="en-US" sz="4000" b="1" dirty="0" smtClean="0">
                <a:solidFill>
                  <a:srgbClr val="C00000"/>
                </a:solidFill>
                <a:latin typeface="Calibri" panose="020F0502020204030204" pitchFamily="34" charset="0"/>
                <a:cs typeface="Calibri" panose="020F0502020204030204" pitchFamily="34" charset="0"/>
              </a:rPr>
              <a:t>  </a:t>
            </a:r>
            <a:r>
              <a:rPr lang="en-US" sz="2400" dirty="0">
                <a:solidFill>
                  <a:srgbClr val="0070C0"/>
                </a:solidFill>
                <a:latin typeface="Calibri" panose="020F0502020204030204" pitchFamily="34" charset="0"/>
                <a:cs typeface="Calibri" panose="020F0502020204030204" pitchFamily="34" charset="0"/>
              </a:rPr>
              <a:t>Testing the use of Colectica Questionnaires to create </a:t>
            </a:r>
            <a:r>
              <a:rPr lang="en-US" sz="2400" dirty="0" smtClean="0">
                <a:solidFill>
                  <a:srgbClr val="0070C0"/>
                </a:solidFill>
                <a:latin typeface="Calibri" panose="020F0502020204030204" pitchFamily="34" charset="0"/>
                <a:cs typeface="Calibri" panose="020F0502020204030204" pitchFamily="34" charset="0"/>
              </a:rPr>
              <a:t>requirements </a:t>
            </a:r>
            <a:r>
              <a:rPr lang="en-US" sz="2400" dirty="0">
                <a:solidFill>
                  <a:srgbClr val="0070C0"/>
                </a:solidFill>
                <a:latin typeface="Calibri" panose="020F0502020204030204" pitchFamily="34" charset="0"/>
                <a:cs typeface="Calibri" panose="020F0502020204030204" pitchFamily="34" charset="0"/>
              </a:rPr>
              <a:t>for the new CAPI instrument, to be programmed into a Blaise instrument by Census Bureau. </a:t>
            </a:r>
          </a:p>
        </p:txBody>
      </p:sp>
    </p:spTree>
    <p:extLst>
      <p:ext uri="{BB962C8B-B14F-4D97-AF65-F5344CB8AC3E}">
        <p14:creationId xmlns:p14="http://schemas.microsoft.com/office/powerpoint/2010/main" val="40276847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04672"/>
          </a:xfrm>
        </p:spPr>
        <p:txBody>
          <a:bodyPr/>
          <a:lstStyle/>
          <a:p>
            <a:r>
              <a:rPr lang="en-US" dirty="0" smtClean="0"/>
              <a:t>Colectica Questionnaires: Advantages</a:t>
            </a:r>
            <a:endParaRPr lang="en-US" dirty="0"/>
          </a:p>
        </p:txBody>
      </p:sp>
      <p:sp>
        <p:nvSpPr>
          <p:cNvPr id="3" name="Content Placeholder 2"/>
          <p:cNvSpPr>
            <a:spLocks noGrp="1"/>
          </p:cNvSpPr>
          <p:nvPr>
            <p:ph idx="1"/>
          </p:nvPr>
        </p:nvSpPr>
        <p:spPr>
          <a:xfrm>
            <a:off x="609600" y="1232108"/>
            <a:ext cx="10972800" cy="3992563"/>
          </a:xfrm>
        </p:spPr>
        <p:txBody>
          <a:bodyPr>
            <a:normAutofit fontScale="85000" lnSpcReduction="10000"/>
          </a:bodyPr>
          <a:lstStyle/>
          <a:p>
            <a:r>
              <a:rPr lang="en-US" sz="3300" dirty="0" smtClean="0"/>
              <a:t>Creates  DDI based survey specifications</a:t>
            </a:r>
          </a:p>
          <a:p>
            <a:r>
              <a:rPr lang="en-US" sz="3300" dirty="0" smtClean="0"/>
              <a:t>Surveys can be published in multiple formats including Blaise 5</a:t>
            </a:r>
          </a:p>
          <a:p>
            <a:r>
              <a:rPr lang="en-US" sz="3300" dirty="0" smtClean="0"/>
              <a:t>Produces machine readable DDI 3.2 format xml files </a:t>
            </a:r>
            <a:r>
              <a:rPr lang="en-US" sz="3300" dirty="0"/>
              <a:t>(</a:t>
            </a:r>
            <a:r>
              <a:rPr lang="en-US" sz="3300" dirty="0" smtClean="0"/>
              <a:t>source code for CAI systems)</a:t>
            </a:r>
          </a:p>
          <a:p>
            <a:r>
              <a:rPr lang="en-US" sz="3300" dirty="0" smtClean="0"/>
              <a:t>Rapid design iterations: Easy to make changes in the software and then generate new specifications</a:t>
            </a:r>
          </a:p>
          <a:p>
            <a:r>
              <a:rPr lang="en-US" sz="3300" dirty="0" smtClean="0"/>
              <a:t>Uses a repository of questions so we can retrieve questions and blocks</a:t>
            </a:r>
          </a:p>
          <a:p>
            <a:r>
              <a:rPr lang="en-US" sz="3300" dirty="0" smtClean="0"/>
              <a:t>Integrates with the rest of the Colectica software suite including Repository, Portal, and Designer</a:t>
            </a:r>
          </a:p>
          <a:p>
            <a:endParaRPr lang="en-US" dirty="0"/>
          </a:p>
        </p:txBody>
      </p:sp>
    </p:spTree>
    <p:extLst>
      <p:ext uri="{BB962C8B-B14F-4D97-AF65-F5344CB8AC3E}">
        <p14:creationId xmlns:p14="http://schemas.microsoft.com/office/powerpoint/2010/main" val="3044219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978" y="-13228"/>
            <a:ext cx="10972800" cy="848115"/>
          </a:xfrm>
        </p:spPr>
        <p:txBody>
          <a:bodyPr/>
          <a:lstStyle/>
          <a:p>
            <a:r>
              <a:rPr lang="en-US" dirty="0"/>
              <a:t>Some </a:t>
            </a:r>
            <a:r>
              <a:rPr lang="en-US" dirty="0" smtClean="0"/>
              <a:t>advantages: </a:t>
            </a:r>
            <a:r>
              <a:rPr lang="en-US" dirty="0"/>
              <a:t>Output formats</a:t>
            </a:r>
            <a:br>
              <a:rPr lang="en-US" dirty="0"/>
            </a:br>
            <a:endParaRPr lang="en-US" dirty="0"/>
          </a:p>
        </p:txBody>
      </p:sp>
      <p:pic>
        <p:nvPicPr>
          <p:cNvPr id="5" name="Picture 4"/>
          <p:cNvPicPr>
            <a:picLocks noChangeAspect="1"/>
          </p:cNvPicPr>
          <p:nvPr/>
        </p:nvPicPr>
        <p:blipFill rotWithShape="1">
          <a:blip r:embed="rId3"/>
          <a:srcRect r="26326" b="36997"/>
          <a:stretch/>
        </p:blipFill>
        <p:spPr>
          <a:xfrm>
            <a:off x="0" y="1083733"/>
            <a:ext cx="12192000" cy="5774267"/>
          </a:xfrm>
          <a:prstGeom prst="rect">
            <a:avLst/>
          </a:prstGeom>
        </p:spPr>
      </p:pic>
      <p:sp>
        <p:nvSpPr>
          <p:cNvPr id="4" name="Oval 3"/>
          <p:cNvSpPr/>
          <p:nvPr/>
        </p:nvSpPr>
        <p:spPr>
          <a:xfrm>
            <a:off x="2709333" y="1298222"/>
            <a:ext cx="4921956" cy="2696835"/>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22956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BLS Trendline Content Slide">
  <a:themeElements>
    <a:clrScheme name="Custom 1">
      <a:dk1>
        <a:srgbClr val="002060"/>
      </a:dk1>
      <a:lt1>
        <a:sysClr val="window" lastClr="FFFFFF"/>
      </a:lt1>
      <a:dk2>
        <a:srgbClr val="002060"/>
      </a:dk2>
      <a:lt2>
        <a:srgbClr val="FFFFFF"/>
      </a:lt2>
      <a:accent1>
        <a:srgbClr val="3E3F67"/>
      </a:accent1>
      <a:accent2>
        <a:srgbClr val="FFC000"/>
      </a:accent2>
      <a:accent3>
        <a:srgbClr val="C00000"/>
      </a:accent3>
      <a:accent4>
        <a:srgbClr val="00B0F0"/>
      </a:accent4>
      <a:accent5>
        <a:srgbClr val="92D050"/>
      </a:accent5>
      <a:accent6>
        <a:srgbClr val="244448"/>
      </a:accent6>
      <a:hlink>
        <a:srgbClr val="00B0F0"/>
      </a:hlink>
      <a:folHlink>
        <a:srgbClr val="00B0F0"/>
      </a:folHlink>
    </a:clrScheme>
    <a:fontScheme name="BLS 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defRPr>
        </a:defPPr>
      </a:lstStyle>
    </a:txDef>
  </a:objectDefaults>
  <a:extraClrSchemeLst/>
  <a:extLst>
    <a:ext uri="{05A4C25C-085E-4340-85A3-A5531E510DB2}">
      <thm15:themeFamily xmlns:thm15="http://schemas.microsoft.com/office/thememl/2012/main" name="BLS-Brand_core-standard-slides.potx" id="{B48101DD-A604-4E13-B4E6-7E6FF3A616E1}" vid="{A84D5705-D793-47EE-B444-DB1A83C73CF7}"/>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S-Brand_core-standard-slides.potx" id="{B48101DD-A604-4E13-B4E6-7E6FF3A616E1}" vid="{F0218404-5B4E-4DCC-B1B3-DD86C7BB0E6A}"/>
    </a:ext>
  </a:extLst>
</a:theme>
</file>

<file path=ppt/theme/theme3.xml><?xml version="1.0" encoding="utf-8"?>
<a:theme xmlns:a="http://schemas.openxmlformats.org/drawingml/2006/main" name="1_BLS Trendline Content Slide">
  <a:themeElements>
    <a:clrScheme name="Custom 1">
      <a:dk1>
        <a:srgbClr val="002060"/>
      </a:dk1>
      <a:lt1>
        <a:sysClr val="window" lastClr="FFFFFF"/>
      </a:lt1>
      <a:dk2>
        <a:srgbClr val="002060"/>
      </a:dk2>
      <a:lt2>
        <a:srgbClr val="FFFFFF"/>
      </a:lt2>
      <a:accent1>
        <a:srgbClr val="3E3F67"/>
      </a:accent1>
      <a:accent2>
        <a:srgbClr val="FFC000"/>
      </a:accent2>
      <a:accent3>
        <a:srgbClr val="C00000"/>
      </a:accent3>
      <a:accent4>
        <a:srgbClr val="00B0F0"/>
      </a:accent4>
      <a:accent5>
        <a:srgbClr val="92D050"/>
      </a:accent5>
      <a:accent6>
        <a:srgbClr val="244448"/>
      </a:accent6>
      <a:hlink>
        <a:srgbClr val="00B0F0"/>
      </a:hlink>
      <a:folHlink>
        <a:srgbClr val="00B0F0"/>
      </a:folHlink>
    </a:clrScheme>
    <a:fontScheme name="BLS 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defRPr>
        </a:defPPr>
      </a:lstStyle>
    </a:txDef>
  </a:objectDefaults>
  <a:extraClrSchemeLst/>
  <a:extLst>
    <a:ext uri="{05A4C25C-085E-4340-85A3-A5531E510DB2}">
      <thm15:themeFamily xmlns:thm15="http://schemas.microsoft.com/office/thememl/2012/main" name="BLS-Brand_core-standard-slides.potx" id="{B48101DD-A604-4E13-B4E6-7E6FF3A616E1}" vid="{A84D5705-D793-47EE-B444-DB1A83C73CF7}"/>
    </a:ext>
  </a:extLst>
</a:theme>
</file>

<file path=ppt/theme/theme4.xml><?xml version="1.0" encoding="utf-8"?>
<a:theme xmlns:a="http://schemas.openxmlformats.org/drawingml/2006/main" name="2_BLS Trendline Content Slide">
  <a:themeElements>
    <a:clrScheme name="Custom 1">
      <a:dk1>
        <a:srgbClr val="002060"/>
      </a:dk1>
      <a:lt1>
        <a:sysClr val="window" lastClr="FFFFFF"/>
      </a:lt1>
      <a:dk2>
        <a:srgbClr val="002060"/>
      </a:dk2>
      <a:lt2>
        <a:srgbClr val="FFFFFF"/>
      </a:lt2>
      <a:accent1>
        <a:srgbClr val="3E3F67"/>
      </a:accent1>
      <a:accent2>
        <a:srgbClr val="FFC000"/>
      </a:accent2>
      <a:accent3>
        <a:srgbClr val="C00000"/>
      </a:accent3>
      <a:accent4>
        <a:srgbClr val="00B0F0"/>
      </a:accent4>
      <a:accent5>
        <a:srgbClr val="92D050"/>
      </a:accent5>
      <a:accent6>
        <a:srgbClr val="244448"/>
      </a:accent6>
      <a:hlink>
        <a:srgbClr val="00B0F0"/>
      </a:hlink>
      <a:folHlink>
        <a:srgbClr val="00B0F0"/>
      </a:folHlink>
    </a:clrScheme>
    <a:fontScheme name="BLS 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defRPr>
        </a:defPPr>
      </a:lstStyle>
    </a:txDef>
  </a:objectDefaults>
  <a:extraClrSchemeLst/>
  <a:extLst>
    <a:ext uri="{05A4C25C-085E-4340-85A3-A5531E510DB2}">
      <thm15:themeFamily xmlns:thm15="http://schemas.microsoft.com/office/thememl/2012/main" name="BLS-Brand_core-standard-slides.potx" id="{B48101DD-A604-4E13-B4E6-7E6FF3A616E1}" vid="{A84D5705-D793-47EE-B444-DB1A83C73CF7}"/>
    </a:ext>
  </a:extLst>
</a:theme>
</file>

<file path=ppt/theme/theme5.xml><?xml version="1.0" encoding="utf-8"?>
<a:theme xmlns:a="http://schemas.openxmlformats.org/drawingml/2006/main" name="3_BLS Trendline Content Slide">
  <a:themeElements>
    <a:clrScheme name="Custom 1">
      <a:dk1>
        <a:srgbClr val="002060"/>
      </a:dk1>
      <a:lt1>
        <a:sysClr val="window" lastClr="FFFFFF"/>
      </a:lt1>
      <a:dk2>
        <a:srgbClr val="002060"/>
      </a:dk2>
      <a:lt2>
        <a:srgbClr val="FFFFFF"/>
      </a:lt2>
      <a:accent1>
        <a:srgbClr val="3E3F67"/>
      </a:accent1>
      <a:accent2>
        <a:srgbClr val="FFC000"/>
      </a:accent2>
      <a:accent3>
        <a:srgbClr val="C00000"/>
      </a:accent3>
      <a:accent4>
        <a:srgbClr val="00B0F0"/>
      </a:accent4>
      <a:accent5>
        <a:srgbClr val="92D050"/>
      </a:accent5>
      <a:accent6>
        <a:srgbClr val="244448"/>
      </a:accent6>
      <a:hlink>
        <a:srgbClr val="00B0F0"/>
      </a:hlink>
      <a:folHlink>
        <a:srgbClr val="00B0F0"/>
      </a:folHlink>
    </a:clrScheme>
    <a:fontScheme name="BLS 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defRPr>
        </a:defPPr>
      </a:lstStyle>
    </a:txDef>
  </a:objectDefaults>
  <a:extraClrSchemeLst/>
  <a:extLst>
    <a:ext uri="{05A4C25C-085E-4340-85A3-A5531E510DB2}">
      <thm15:themeFamily xmlns:thm15="http://schemas.microsoft.com/office/thememl/2012/main" name="BLS-Brand_core-standard-slides.potx" id="{B48101DD-A604-4E13-B4E6-7E6FF3A616E1}" vid="{A84D5705-D793-47EE-B444-DB1A83C73CF7}"/>
    </a:ext>
  </a:extLst>
</a:theme>
</file>

<file path=ppt/theme/theme6.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S-Brand_core-standard-slides.potx" id="{B48101DD-A604-4E13-B4E6-7E6FF3A616E1}" vid="{F0218404-5B4E-4DCC-B1B3-DD86C7BB0E6A}"/>
    </a:ext>
  </a:extLst>
</a:theme>
</file>

<file path=ppt/theme/theme7.xml><?xml version="1.0" encoding="utf-8"?>
<a:theme xmlns:a="http://schemas.openxmlformats.org/drawingml/2006/main" name="4_BLS Trendline Content Slide">
  <a:themeElements>
    <a:clrScheme name="Custom 1">
      <a:dk1>
        <a:srgbClr val="002060"/>
      </a:dk1>
      <a:lt1>
        <a:sysClr val="window" lastClr="FFFFFF"/>
      </a:lt1>
      <a:dk2>
        <a:srgbClr val="002060"/>
      </a:dk2>
      <a:lt2>
        <a:srgbClr val="FFFFFF"/>
      </a:lt2>
      <a:accent1>
        <a:srgbClr val="3E3F67"/>
      </a:accent1>
      <a:accent2>
        <a:srgbClr val="FFC000"/>
      </a:accent2>
      <a:accent3>
        <a:srgbClr val="C00000"/>
      </a:accent3>
      <a:accent4>
        <a:srgbClr val="00B0F0"/>
      </a:accent4>
      <a:accent5>
        <a:srgbClr val="92D050"/>
      </a:accent5>
      <a:accent6>
        <a:srgbClr val="244448"/>
      </a:accent6>
      <a:hlink>
        <a:srgbClr val="00B0F0"/>
      </a:hlink>
      <a:folHlink>
        <a:srgbClr val="00B0F0"/>
      </a:folHlink>
    </a:clrScheme>
    <a:fontScheme name="BLS 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600" b="0"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defRPr>
        </a:defPPr>
      </a:lstStyle>
    </a:txDef>
  </a:objectDefaults>
  <a:extraClrSchemeLst/>
  <a:extLst>
    <a:ext uri="{05A4C25C-085E-4340-85A3-A5531E510DB2}">
      <thm15:themeFamily xmlns:thm15="http://schemas.microsoft.com/office/thememl/2012/main" name="BLS-Brand_core-standard-slides.potx" id="{B48101DD-A604-4E13-B4E6-7E6FF3A616E1}" vid="{A84D5705-D793-47EE-B444-DB1A83C73CF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TotalTime>
  <Words>3402</Words>
  <Application>Microsoft Office PowerPoint</Application>
  <PresentationFormat>Widescreen</PresentationFormat>
  <Paragraphs>363</Paragraphs>
  <Slides>44</Slides>
  <Notes>43</Notes>
  <HiddenSlides>0</HiddenSlides>
  <MMClips>0</MMClips>
  <ScaleCrop>false</ScaleCrop>
  <HeadingPairs>
    <vt:vector size="8" baseType="variant">
      <vt:variant>
        <vt:lpstr>Fonts Used</vt:lpstr>
      </vt:variant>
      <vt:variant>
        <vt:i4>8</vt:i4>
      </vt:variant>
      <vt:variant>
        <vt:lpstr>Theme</vt:lpstr>
      </vt:variant>
      <vt:variant>
        <vt:i4>7</vt:i4>
      </vt:variant>
      <vt:variant>
        <vt:lpstr>Embedded OLE Servers</vt:lpstr>
      </vt:variant>
      <vt:variant>
        <vt:i4>1</vt:i4>
      </vt:variant>
      <vt:variant>
        <vt:lpstr>Slide Titles</vt:lpstr>
      </vt:variant>
      <vt:variant>
        <vt:i4>44</vt:i4>
      </vt:variant>
    </vt:vector>
  </HeadingPairs>
  <TitlesOfParts>
    <vt:vector size="60" baseType="lpstr">
      <vt:lpstr>Arial</vt:lpstr>
      <vt:lpstr>Calibri</vt:lpstr>
      <vt:lpstr>Century Gothic</vt:lpstr>
      <vt:lpstr>Courier New</vt:lpstr>
      <vt:lpstr>Tahoma</vt:lpstr>
      <vt:lpstr>Times New Roman</vt:lpstr>
      <vt:lpstr>Wingdings</vt:lpstr>
      <vt:lpstr>Wingdings 3</vt:lpstr>
      <vt:lpstr>BLS Trendline Content Slide</vt:lpstr>
      <vt:lpstr>Custom Design</vt:lpstr>
      <vt:lpstr>1_BLS Trendline Content Slide</vt:lpstr>
      <vt:lpstr>2_BLS Trendline Content Slide</vt:lpstr>
      <vt:lpstr>3_BLS Trendline Content Slide</vt:lpstr>
      <vt:lpstr>1_Custom Design</vt:lpstr>
      <vt:lpstr>4_BLS Trendline Content Slide</vt:lpstr>
      <vt:lpstr>Acrobat Document</vt:lpstr>
      <vt:lpstr>NADDI 2018 Implementing DDI to Document  the Consumer Expenditure Surveys </vt:lpstr>
      <vt:lpstr>The Consumer Expenditure Surveys </vt:lpstr>
      <vt:lpstr>PowerPoint Presentation</vt:lpstr>
      <vt:lpstr>This Presentation</vt:lpstr>
      <vt:lpstr>1. Questionnaire Development</vt:lpstr>
      <vt:lpstr>CE Questionnaire Development Process</vt:lpstr>
      <vt:lpstr>Interview Survey Questionnaire Development</vt:lpstr>
      <vt:lpstr>Colectica Questionnaires: Advantages</vt:lpstr>
      <vt:lpstr>Some advantages: Output formats </vt:lpstr>
      <vt:lpstr>Some advantages: Repositories</vt:lpstr>
      <vt:lpstr>Colectica Questionnaire: Limitations </vt:lpstr>
      <vt:lpstr>Cluster screener (grid question) in the CE</vt:lpstr>
      <vt:lpstr> Grid question in Colectica Questionnaires</vt:lpstr>
      <vt:lpstr>2. Investigating Data Inconsistencies </vt:lpstr>
      <vt:lpstr>Fragmented metadata across time and processes</vt:lpstr>
      <vt:lpstr>2. Investigating Data Inconsistencies</vt:lpstr>
      <vt:lpstr>2. Investigating Data Inconsistencies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User’s Perspective</vt:lpstr>
      <vt:lpstr>Consumer Expenditure Surveys</vt:lpstr>
      <vt:lpstr>Extra slides</vt:lpstr>
      <vt:lpstr>DDI Structure for Consumer Expenditure Quarterly Iteration I </vt:lpstr>
      <vt:lpstr>DDI Structure for Consumer Expenditure Quarterly Iteration I </vt:lpstr>
      <vt:lpstr>DDI Structure for Consumer Expenditure Quarterly Iteration I </vt:lpstr>
      <vt:lpstr>CE DDI/Colectica Experience</vt:lpstr>
      <vt:lpstr>What’s Next?</vt:lpstr>
      <vt:lpstr>Potential Hurdles </vt:lpstr>
      <vt:lpstr>Cover page</vt:lpstr>
      <vt:lpstr>Cover page (continued)</vt:lpstr>
    </vt:vector>
  </TitlesOfParts>
  <Company>Bureau of Labor Statistics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NADDI 2018  Consumer Expenditure Surveys</dc:title>
  <dc:creator>Noel, Reginald - BLS</dc:creator>
  <cp:lastModifiedBy>Noel, Reginald - BLS</cp:lastModifiedBy>
  <cp:revision>167</cp:revision>
  <cp:lastPrinted>2018-04-04T13:32:42Z</cp:lastPrinted>
  <dcterms:created xsi:type="dcterms:W3CDTF">2018-02-06T16:07:23Z</dcterms:created>
  <dcterms:modified xsi:type="dcterms:W3CDTF">2018-04-04T21:22:34Z</dcterms:modified>
</cp:coreProperties>
</file>